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4" r:id="rId2"/>
    <p:sldId id="265" r:id="rId3"/>
    <p:sldId id="266" r:id="rId4"/>
    <p:sldId id="275" r:id="rId5"/>
    <p:sldId id="267" r:id="rId6"/>
    <p:sldId id="268" r:id="rId7"/>
    <p:sldId id="277" r:id="rId8"/>
    <p:sldId id="281" r:id="rId9"/>
    <p:sldId id="271" r:id="rId10"/>
    <p:sldId id="270" r:id="rId11"/>
    <p:sldId id="269" r:id="rId12"/>
    <p:sldId id="276" r:id="rId13"/>
    <p:sldId id="278" r:id="rId14"/>
    <p:sldId id="279" r:id="rId15"/>
    <p:sldId id="280" r:id="rId16"/>
    <p:sldId id="282" r:id="rId17"/>
    <p:sldId id="283" r:id="rId18"/>
    <p:sldId id="284" r:id="rId19"/>
    <p:sldId id="285" r:id="rId20"/>
    <p:sldId id="286" r:id="rId21"/>
    <p:sldId id="273" r:id="rId22"/>
    <p:sldId id="272" r:id="rId23"/>
    <p:sldId id="274" r:id="rId24"/>
    <p:sldId id="256" r:id="rId25"/>
    <p:sldId id="257" r:id="rId26"/>
    <p:sldId id="258" r:id="rId27"/>
    <p:sldId id="259" r:id="rId28"/>
    <p:sldId id="260" r:id="rId29"/>
    <p:sldId id="261" r:id="rId30"/>
    <p:sldId id="262" r:id="rId31"/>
    <p:sldId id="263" r:id="rId32"/>
  </p:sldIdLst>
  <p:sldSz cx="9144000" cy="6858000" type="screen4x3"/>
  <p:notesSz cx="6858000" cy="8897938"/>
  <p:defaultTextStyle>
    <a:defPPr>
      <a:defRPr lang="en-US"/>
    </a:defPPr>
    <a:lvl1pPr algn="l" rtl="0" eaLnBrk="0" fontAlgn="base" hangingPunct="0">
      <a:spcBef>
        <a:spcPct val="0"/>
      </a:spcBef>
      <a:spcAft>
        <a:spcPct val="0"/>
      </a:spcAft>
      <a:defRPr sz="1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400" kern="1200">
        <a:solidFill>
          <a:schemeClr val="tx1"/>
        </a:solidFill>
        <a:latin typeface="Times New Roman" pitchFamily="18" charset="0"/>
        <a:ea typeface="+mn-ea"/>
        <a:cs typeface="+mn-cs"/>
      </a:defRPr>
    </a:lvl5pPr>
    <a:lvl6pPr marL="2286000" algn="l" defTabSz="914400" rtl="0" eaLnBrk="1" latinLnBrk="0" hangingPunct="1">
      <a:defRPr sz="1400" kern="1200">
        <a:solidFill>
          <a:schemeClr val="tx1"/>
        </a:solidFill>
        <a:latin typeface="Times New Roman" pitchFamily="18" charset="0"/>
        <a:ea typeface="+mn-ea"/>
        <a:cs typeface="+mn-cs"/>
      </a:defRPr>
    </a:lvl6pPr>
    <a:lvl7pPr marL="2743200" algn="l" defTabSz="914400" rtl="0" eaLnBrk="1" latinLnBrk="0" hangingPunct="1">
      <a:defRPr sz="1400" kern="1200">
        <a:solidFill>
          <a:schemeClr val="tx1"/>
        </a:solidFill>
        <a:latin typeface="Times New Roman" pitchFamily="18" charset="0"/>
        <a:ea typeface="+mn-ea"/>
        <a:cs typeface="+mn-cs"/>
      </a:defRPr>
    </a:lvl7pPr>
    <a:lvl8pPr marL="3200400" algn="l" defTabSz="914400" rtl="0" eaLnBrk="1" latinLnBrk="0" hangingPunct="1">
      <a:defRPr sz="1400" kern="1200">
        <a:solidFill>
          <a:schemeClr val="tx1"/>
        </a:solidFill>
        <a:latin typeface="Times New Roman" pitchFamily="18" charset="0"/>
        <a:ea typeface="+mn-ea"/>
        <a:cs typeface="+mn-cs"/>
      </a:defRPr>
    </a:lvl8pPr>
    <a:lvl9pPr marL="3657600" algn="l" defTabSz="914400" rtl="0" eaLnBrk="1" latinLnBrk="0" hangingPunct="1">
      <a:defRPr sz="1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0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57" d="100"/>
          <a:sy n="57" d="100"/>
        </p:scale>
        <p:origin x="58" y="49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08"/>
    </p:cViewPr>
  </p:sorterViewPr>
  <p:notesViewPr>
    <p:cSldViewPr>
      <p:cViewPr>
        <p:scale>
          <a:sx n="100" d="100"/>
          <a:sy n="100" d="100"/>
        </p:scale>
        <p:origin x="-864" y="-72"/>
      </p:cViewPr>
      <p:guideLst>
        <p:guide orient="horz" pos="2803"/>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3884613" y="0"/>
            <a:ext cx="29718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8451850"/>
            <a:ext cx="29718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3884613" y="8451850"/>
            <a:ext cx="29718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BBF6FDB-B55E-4A55-9EDF-EF256C8A1E26}" type="slidenum">
              <a:rPr lang="en-US"/>
              <a:pPr/>
              <a:t>‹#›</a:t>
            </a:fld>
            <a:endParaRPr lang="en-US"/>
          </a:p>
        </p:txBody>
      </p:sp>
    </p:spTree>
    <p:extLst>
      <p:ext uri="{BB962C8B-B14F-4D97-AF65-F5344CB8AC3E}">
        <p14:creationId xmlns:p14="http://schemas.microsoft.com/office/powerpoint/2010/main" val="4228066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11" tIns="44755" rIns="89511" bIns="44755" numCol="1" anchor="t" anchorCtr="0" compatLnSpc="1">
            <a:prstTxWarp prst="textNoShape">
              <a:avLst/>
            </a:prstTxWarp>
          </a:bodyPr>
          <a:lstStyle>
            <a:lvl1pPr defTabSz="895350">
              <a:defRPr sz="1200"/>
            </a:lvl1pPr>
          </a:lstStyle>
          <a:p>
            <a:endParaRPr lang="en-US"/>
          </a:p>
        </p:txBody>
      </p:sp>
      <p:sp>
        <p:nvSpPr>
          <p:cNvPr id="12291" name="Rectangle 3"/>
          <p:cNvSpPr>
            <a:spLocks noGrp="1" noChangeArrowheads="1"/>
          </p:cNvSpPr>
          <p:nvPr>
            <p:ph type="dt" idx="1"/>
          </p:nvPr>
        </p:nvSpPr>
        <p:spPr bwMode="auto">
          <a:xfrm>
            <a:off x="3886200" y="0"/>
            <a:ext cx="29718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11" tIns="44755" rIns="89511" bIns="44755" numCol="1" anchor="t" anchorCtr="0" compatLnSpc="1">
            <a:prstTxWarp prst="textNoShape">
              <a:avLst/>
            </a:prstTxWarp>
          </a:bodyPr>
          <a:lstStyle>
            <a:lvl1pPr algn="r" defTabSz="895350">
              <a:defRPr sz="1200"/>
            </a:lvl1pPr>
          </a:lstStyle>
          <a:p>
            <a:endParaRPr lang="en-US"/>
          </a:p>
        </p:txBody>
      </p:sp>
      <p:sp>
        <p:nvSpPr>
          <p:cNvPr id="12292" name="Rectangle 4"/>
          <p:cNvSpPr>
            <a:spLocks noGrp="1" noRot="1" noChangeAspect="1" noChangeArrowheads="1" noTextEdit="1"/>
          </p:cNvSpPr>
          <p:nvPr>
            <p:ph type="sldImg" idx="2"/>
          </p:nvPr>
        </p:nvSpPr>
        <p:spPr bwMode="auto">
          <a:xfrm>
            <a:off x="1206500" y="668338"/>
            <a:ext cx="4446588" cy="333533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914400" y="4225925"/>
            <a:ext cx="5029200"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11" tIns="44755" rIns="89511" bIns="4475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294" name="Rectangle 6"/>
          <p:cNvSpPr>
            <a:spLocks noGrp="1" noChangeArrowheads="1"/>
          </p:cNvSpPr>
          <p:nvPr>
            <p:ph type="ftr" sz="quarter" idx="4"/>
          </p:nvPr>
        </p:nvSpPr>
        <p:spPr bwMode="auto">
          <a:xfrm>
            <a:off x="0" y="8453438"/>
            <a:ext cx="29718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11" tIns="44755" rIns="89511" bIns="44755" numCol="1" anchor="b" anchorCtr="0" compatLnSpc="1">
            <a:prstTxWarp prst="textNoShape">
              <a:avLst/>
            </a:prstTxWarp>
          </a:bodyPr>
          <a:lstStyle>
            <a:lvl1pPr defTabSz="895350">
              <a:defRPr sz="1200"/>
            </a:lvl1pPr>
          </a:lstStyle>
          <a:p>
            <a:endParaRPr lang="en-US"/>
          </a:p>
        </p:txBody>
      </p:sp>
      <p:sp>
        <p:nvSpPr>
          <p:cNvPr id="12295" name="Rectangle 7"/>
          <p:cNvSpPr>
            <a:spLocks noGrp="1" noChangeArrowheads="1"/>
          </p:cNvSpPr>
          <p:nvPr>
            <p:ph type="sldNum" sz="quarter" idx="5"/>
          </p:nvPr>
        </p:nvSpPr>
        <p:spPr bwMode="auto">
          <a:xfrm>
            <a:off x="3886200" y="8453438"/>
            <a:ext cx="2971800" cy="44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511" tIns="44755" rIns="89511" bIns="44755" numCol="1" anchor="b" anchorCtr="0" compatLnSpc="1">
            <a:prstTxWarp prst="textNoShape">
              <a:avLst/>
            </a:prstTxWarp>
          </a:bodyPr>
          <a:lstStyle>
            <a:lvl1pPr algn="r" defTabSz="895350">
              <a:defRPr sz="1200"/>
            </a:lvl1pPr>
          </a:lstStyle>
          <a:p>
            <a:fld id="{55840CB6-D2CA-43EA-858D-B43A06150E4D}" type="slidenum">
              <a:rPr lang="en-US"/>
              <a:pPr/>
              <a:t>‹#›</a:t>
            </a:fld>
            <a:endParaRPr lang="en-US"/>
          </a:p>
        </p:txBody>
      </p:sp>
    </p:spTree>
    <p:extLst>
      <p:ext uri="{BB962C8B-B14F-4D97-AF65-F5344CB8AC3E}">
        <p14:creationId xmlns:p14="http://schemas.microsoft.com/office/powerpoint/2010/main" val="18719260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5FEA61-261D-46C6-B46E-00CC56FDC890}" type="slidenum">
              <a:rPr lang="en-US"/>
              <a:pPr/>
              <a:t>1</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5211F9-6583-476C-A537-AA70848ABF11}" type="slidenum">
              <a:rPr lang="en-US"/>
              <a:pPr/>
              <a:t>10</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pPr algn="ctr"/>
            <a:r>
              <a:rPr lang="en-US"/>
              <a:t>Honduras - $368 </a:t>
            </a:r>
          </a:p>
          <a:p>
            <a:pPr algn="ctr"/>
            <a:r>
              <a:rPr lang="en-US"/>
              <a:t>Jamaica - $781</a:t>
            </a:r>
          </a:p>
          <a:p>
            <a:pPr algn="ctr"/>
            <a:r>
              <a:rPr lang="en-US"/>
              <a:t>Guatemala - $535</a:t>
            </a:r>
          </a:p>
          <a:p>
            <a:pPr algn="ctr"/>
            <a:r>
              <a:rPr lang="en-US"/>
              <a:t>El Salvador - $1,580</a:t>
            </a:r>
          </a:p>
          <a:p>
            <a:pPr algn="ctr"/>
            <a:r>
              <a:rPr lang="en-US"/>
              <a:t>Peru - $819</a:t>
            </a:r>
          </a:p>
          <a:p>
            <a:pPr algn="ctr"/>
            <a:r>
              <a:rPr lang="en-US"/>
              <a:t>Ecuador - $1,247</a:t>
            </a:r>
          </a:p>
          <a:p>
            <a:pPr algn="ctr"/>
            <a:r>
              <a:rPr lang="en-US"/>
              <a:t>Colombia - $612</a:t>
            </a:r>
          </a:p>
          <a:p>
            <a:pPr algn="ctr"/>
            <a:r>
              <a:rPr lang="en-US"/>
              <a:t>Haiti - $720</a:t>
            </a:r>
          </a:p>
          <a:p>
            <a:pPr algn="ctr"/>
            <a:r>
              <a:rPr lang="en-US"/>
              <a:t>Brazil - $1,898</a:t>
            </a:r>
          </a:p>
          <a:p>
            <a:pPr algn="ctr"/>
            <a:r>
              <a:rPr lang="en-US"/>
              <a:t>Dominican Republic - $1,747</a:t>
            </a:r>
          </a:p>
          <a:p>
            <a:pPr algn="ctr"/>
            <a:r>
              <a:rPr lang="en-US"/>
              <a:t>Nicaragua - $345</a:t>
            </a:r>
          </a:p>
          <a:p>
            <a:pPr algn="ctr"/>
            <a:r>
              <a:rPr lang="en-US"/>
              <a:t>**Cuba - $800 estimate &amp; not included</a:t>
            </a:r>
          </a:p>
          <a:p>
            <a:pPr algn="ctr"/>
            <a:r>
              <a:rPr lang="en-US"/>
              <a:t>Total $10,652 w/o Cuba.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0CBC3C-63FB-4BE7-BB1A-74E9B2A7644E}" type="slidenum">
              <a:rPr lang="en-US"/>
              <a:pPr/>
              <a:t>11</a:t>
            </a:fld>
            <a:endParaRPr lang="en-US"/>
          </a:p>
        </p:txBody>
      </p:sp>
      <p:sp>
        <p:nvSpPr>
          <p:cNvPr id="20482" name="Rectangle 2"/>
          <p:cNvSpPr>
            <a:spLocks noGrp="1" noRot="1" noChangeAspect="1" noChangeArrowheads="1" noTextEdit="1"/>
          </p:cNvSpPr>
          <p:nvPr>
            <p:ph type="sldImg"/>
          </p:nvPr>
        </p:nvSpPr>
        <p:spPr>
          <a:xfrm>
            <a:off x="1206500" y="668338"/>
            <a:ext cx="4448175" cy="3335337"/>
          </a:xfrm>
          <a:ln/>
        </p:spPr>
      </p:sp>
      <p:sp>
        <p:nvSpPr>
          <p:cNvPr id="20483" name="Rectangle 3"/>
          <p:cNvSpPr>
            <a:spLocks noGrp="1" noChangeArrowheads="1"/>
          </p:cNvSpPr>
          <p:nvPr>
            <p:ph type="body" idx="1"/>
          </p:nvPr>
        </p:nvSpPr>
        <p:spPr/>
        <p:txBody>
          <a:bodyPr/>
          <a:lstStyle/>
          <a:p>
            <a:r>
              <a:rPr lang="en-US" sz="1400"/>
              <a:t>Hispanic origin population is 35.3 million out of a total US population of 281 million- 285 million ---- 12.5 percent of the population.  But this changes when you look at the top five states hispanic population States.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0950A2-FA08-456F-81A3-880E2CD07B62}" type="slidenum">
              <a:rPr lang="en-US"/>
              <a:pPr/>
              <a:t>12</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cs typeface="Times" charset="0"/>
              </a:rPr>
              <a:t>The norms that produce social capital must include truth-telling, meeting obligations and reciprocity. </a:t>
            </a:r>
            <a:r>
              <a:rPr lang="en-US"/>
              <a:t>“</a:t>
            </a:r>
            <a:r>
              <a:rPr lang="en-US">
                <a:cs typeface="Times" charset="0"/>
              </a:rPr>
              <a:t>Transaction Costs” of group activities are reduced as the need for monitoring, contracting, adjudicating and enforcing formal agreements diminishes.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33A0B9-CBC5-4250-AC2B-51A2DFB8786B}" type="slidenum">
              <a:rPr lang="en-US"/>
              <a:pPr/>
              <a:t>13</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E67DE2-B53F-4AD8-BB0E-BF557D5F2BF5}" type="slidenum">
              <a:rPr lang="en-US"/>
              <a:pPr/>
              <a:t>14</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CAF9CC-5625-4BA8-BB72-2AA42ABDC8B6}" type="slidenum">
              <a:rPr lang="en-US"/>
              <a:pPr/>
              <a:t>15</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2B3623-824D-49FB-AF15-95296E82D9CA}" type="slidenum">
              <a:rPr lang="en-US"/>
              <a:pPr/>
              <a:t>16</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0F1ECC-ECFB-4650-B12A-387D270504E1}" type="slidenum">
              <a:rPr lang="en-US"/>
              <a:pPr/>
              <a:t>17</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07E6F2-2678-4723-A94E-C66418282C53}" type="slidenum">
              <a:rPr lang="en-US"/>
              <a:pPr/>
              <a:t>18</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F2B2B2-E8F0-4F3C-BE64-F400A9250A4C}" type="slidenum">
              <a:rPr lang="en-US"/>
              <a:pPr/>
              <a:t>19</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0AF242-35A8-40FB-AB20-82611C25E4FC}" type="slidenum">
              <a:rPr lang="en-US"/>
              <a:pPr/>
              <a:t>2</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xfrm>
            <a:off x="685800" y="4225925"/>
            <a:ext cx="5562600" cy="4152900"/>
          </a:xfrm>
        </p:spPr>
        <p:txBody>
          <a:bodyPr/>
          <a:lstStyle/>
          <a:p>
            <a:r>
              <a:rPr lang="en-US" b="1">
                <a:solidFill>
                  <a:srgbClr val="000000"/>
                </a:solidFill>
                <a:latin typeface="Arial" pitchFamily="34" charset="0"/>
                <a:cs typeface="Times" charset="0"/>
              </a:rPr>
              <a:t>Oppportunity</a:t>
            </a:r>
            <a:r>
              <a:rPr lang="en-US">
                <a:solidFill>
                  <a:srgbClr val="000000"/>
                </a:solidFill>
                <a:latin typeface="Arial" pitchFamily="34" charset="0"/>
                <a:cs typeface="Times" charset="0"/>
              </a:rPr>
              <a:t>:  Of the challenges faced by the United States, few are more daunting than the need to prepare for radical change in the demographic make-up of our country in this generation. This paper proposes a program, “Mi Querido Pais”, aimed at 1) encouraging faster economic, social and cultural assimilation of Hispanics in the U.S, and the overall growth of our nation’s social capital, 2) improving U.S. cultural understanding and tolerance of significantly increasing Hispanic populations, and 3) providing significant increases in privately generated development assistance financing for Latin American communities. This 5 year, $50 million program will link U.S. and Latin American communities in social and economic initiatives, promote activities to bridge the North/South cultural gap and generate over $250 million in private financing for community-led development initiatives in Latin America (see attached Logical Framework). </a:t>
            </a:r>
          </a:p>
          <a:p>
            <a:r>
              <a:rPr lang="en-US" b="1">
                <a:latin typeface="Arial" pitchFamily="34" charset="0"/>
              </a:rPr>
              <a:t>Social Capital</a:t>
            </a:r>
            <a:r>
              <a:rPr lang="en-US">
                <a:latin typeface="Arial" pitchFamily="34" charset="0"/>
              </a:rPr>
              <a:t>  - a set of informal values or norms shared among members of a group that permits them to cooperate with one another.  The norms that produce social capital must include truth-telling, meeting obligations and reciprocity.  Transaction Costs of group activities are reduced as the need for monitoring, contracting, adjudicating and enforcing formal agreements diminishes.  Social capital can facilitate a higher degree of innovation and group adaptation, allow different groups to band together within a complex society to defend their interests and forms the basis for a healthy civil society (the group that falls between family and state).</a:t>
            </a:r>
            <a:endParaRPr lang="en-US"/>
          </a:p>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B7D52A-1D2C-47AA-990A-4922913A1593}" type="slidenum">
              <a:rPr lang="en-US"/>
              <a:pPr/>
              <a:t>20</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4199BC-DD85-4952-8364-8AF6E369B628}" type="slidenum">
              <a:rPr lang="en-US"/>
              <a:pPr/>
              <a:t>21</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C246A2-E850-4C28-8024-11713885E8B6}" type="slidenum">
              <a:rPr lang="en-US"/>
              <a:pPr/>
              <a:t>22</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D0F176-C19D-4A64-81AB-2001433357DB}" type="slidenum">
              <a:rPr lang="en-US"/>
              <a:pPr/>
              <a:t>23</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3CF960-D970-4A7A-874F-B23D8808CEC2}" type="slidenum">
              <a:rPr lang="en-US"/>
              <a:pPr/>
              <a:t>24</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9FEB64-5C57-4327-B1E8-90D2CBF64D17}" type="slidenum">
              <a:rPr lang="en-US"/>
              <a:pPr/>
              <a:t>25</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1B053E-6215-4F5B-A042-7F91A00771DD}" type="slidenum">
              <a:rPr lang="en-US"/>
              <a:pPr/>
              <a:t>26</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7D11C4-604B-4B20-A8F0-F8769DAE2508}" type="slidenum">
              <a:rPr lang="en-US"/>
              <a:pPr/>
              <a:t>27</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F45352-C4AC-4C4A-B549-0CED27190BF5}" type="slidenum">
              <a:rPr lang="en-US"/>
              <a:pPr/>
              <a:t>28</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25E4AB-10C8-4257-9D2C-664C35FE6135}" type="slidenum">
              <a:rPr lang="en-US"/>
              <a:pPr/>
              <a:t>29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71A937-F3FC-4A1E-BAAF-EF87A1BC228E}" type="slidenum">
              <a:rPr lang="en-US"/>
              <a:pPr/>
              <a:t>3</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D96A67-F621-4C56-AC98-6A19AFE50087}" type="slidenum">
              <a:rPr lang="en-US"/>
              <a:pPr/>
              <a:t>30</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608E46-5BB9-4AA8-87BC-CA64EF5CBF5D}" type="slidenum">
              <a:rPr lang="en-US"/>
              <a:pPr/>
              <a:t>31</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D87A0C-454F-4436-AB0E-FCC7604CDF9B}" type="slidenum">
              <a:rPr lang="en-US"/>
              <a:pPr/>
              <a:t>4</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A826AE-3225-4722-9362-9825C0F03784}" type="slidenum">
              <a:rPr lang="en-US"/>
              <a:pPr/>
              <a:t>5</a:t>
            </a:fld>
            <a:endParaRPr lang="en-US"/>
          </a:p>
        </p:txBody>
      </p:sp>
      <p:sp>
        <p:nvSpPr>
          <p:cNvPr id="16386" name="Rectangle 2"/>
          <p:cNvSpPr>
            <a:spLocks noGrp="1" noRot="1" noChangeAspect="1" noChangeArrowheads="1" noTextEdit="1"/>
          </p:cNvSpPr>
          <p:nvPr>
            <p:ph type="sldImg"/>
          </p:nvPr>
        </p:nvSpPr>
        <p:spPr>
          <a:xfrm>
            <a:off x="1206500" y="668338"/>
            <a:ext cx="4448175" cy="3335337"/>
          </a:xfrm>
          <a:ln/>
        </p:spPr>
      </p:sp>
      <p:sp>
        <p:nvSpPr>
          <p:cNvPr id="16387" name="Rectangle 3"/>
          <p:cNvSpPr>
            <a:spLocks noGrp="1" noChangeArrowheads="1"/>
          </p:cNvSpPr>
          <p:nvPr>
            <p:ph type="body" idx="1"/>
          </p:nvPr>
        </p:nvSpPr>
        <p:spPr/>
        <p:txBody>
          <a:bodyPr/>
          <a:lstStyle/>
          <a:p>
            <a:r>
              <a:rPr lang="en-US"/>
              <a:t>Illegal immigration has apparently increased dramatically during the 1990s.  Senator Robert Byrd stated recently that “... illegal immigration jumped from an estimated 5 million in 1986 to somewhere between 7 million to 13 million illegals today.”  </a:t>
            </a:r>
          </a:p>
          <a:p>
            <a:endParaRPr lang="en-US"/>
          </a:p>
          <a:p>
            <a:r>
              <a:rPr lang="en-US"/>
              <a:t>These undocumented workers are linked to the immigrant community in the United States and there seems to be a sensitivity in the Congress that this is a political issue. and immigration is an important issue to them (one which could influence how they vote, which party they support, etc.).</a:t>
            </a:r>
          </a:p>
          <a:p>
            <a:endParaRPr lang="en-US"/>
          </a:p>
          <a:p>
            <a:r>
              <a:rPr lang="en-US"/>
              <a:t>Senate Majority Leader Daschle’s spokeperson stated this week that the Senator believes there is bipartisan support for a broader legalization program.  </a:t>
            </a:r>
          </a:p>
          <a:p>
            <a:endParaRPr lang="en-US"/>
          </a:p>
          <a:p>
            <a:r>
              <a:rPr lang="en-US">
                <a:solidFill>
                  <a:srgbClr val="000000"/>
                </a:solidFill>
                <a:latin typeface="Arial" pitchFamily="34" charset="0"/>
                <a:cs typeface="Times" charset="0"/>
              </a:rPr>
              <a:t>The United States will be much more diverse and potentially richer if we can ensure inclusion for all citizens in the mainstream of our society. Currently Hispanics are more likely to be unemployed than non-Hispanic whites, poverty is three times more likely in Hispanic households than among non-Hispanic white households, and Spanish remains the predominant language (preferred or equal to English in 70 percent of Hispanic households).  We must develop and implement programs to increase our nation’s social capital, ensure faster economic, social and cultural assimilation of Hispanics and establish mechanisms for dialogue and consensus. At the same time, we need to find ways to help Latin American communities develop their economies to relieve the pressure for out migration (a 1997 INS study found that 80 percent of illegal immigration to the U.S. originates from Latin America and the Caribbean</a:t>
            </a:r>
            <a:endParaRPr lang="en-US"/>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1017EE-22B5-43BD-890F-18D4B9A8BB24}" type="slidenum">
              <a:rPr lang="en-US"/>
              <a:pPr/>
              <a:t>6</a:t>
            </a:fld>
            <a:endParaRPr lang="en-US"/>
          </a:p>
        </p:txBody>
      </p:sp>
      <p:sp>
        <p:nvSpPr>
          <p:cNvPr id="18434" name="Rectangle 2"/>
          <p:cNvSpPr>
            <a:spLocks noGrp="1" noRot="1" noChangeAspect="1" noChangeArrowheads="1" noTextEdit="1"/>
          </p:cNvSpPr>
          <p:nvPr>
            <p:ph type="sldImg"/>
          </p:nvPr>
        </p:nvSpPr>
        <p:spPr>
          <a:xfrm>
            <a:off x="1206500" y="668338"/>
            <a:ext cx="4448175" cy="3335337"/>
          </a:xfrm>
          <a:ln/>
        </p:spPr>
      </p:sp>
      <p:sp>
        <p:nvSpPr>
          <p:cNvPr id="18435" name="Rectangle 3"/>
          <p:cNvSpPr>
            <a:spLocks noGrp="1" noChangeArrowheads="1"/>
          </p:cNvSpPr>
          <p:nvPr>
            <p:ph type="body" idx="1"/>
          </p:nvPr>
        </p:nvSpPr>
        <p:spPr/>
        <p:txBody>
          <a:bodyPr/>
          <a:lstStyle/>
          <a:p>
            <a:pPr>
              <a:lnSpc>
                <a:spcPct val="90000"/>
              </a:lnSpc>
            </a:pPr>
            <a:r>
              <a:rPr lang="en-US" b="1"/>
              <a:t>Washington Post, 3/18/2001, --- </a:t>
            </a:r>
            <a:r>
              <a:rPr lang="en-US" b="1" i="1"/>
              <a:t>“... the number of undocumented immigrants in the United States appears to be far higher than the 6 million the government has estimated ---there is growing consensus that the number could be at least 50 percent higher than the official estimate … it could range from 9 million to 11 million or higher.”</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22D2EA-DA4D-4259-AFFE-25979A012701}" type="slidenum">
              <a:rPr lang="en-US"/>
              <a:pPr/>
              <a:t>7</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sz="1000" u="sng">
                <a:latin typeface="Arial" pitchFamily="34" charset="0"/>
                <a:cs typeface="Times" charset="0"/>
              </a:rPr>
              <a:t>Assimilation</a:t>
            </a:r>
            <a:r>
              <a:rPr lang="en-US" sz="1000">
                <a:latin typeface="Arial" pitchFamily="34" charset="0"/>
                <a:cs typeface="Times" charset="0"/>
              </a:rPr>
              <a:t> - 1) Increase the number of Hispanics with formal access to the banking sector (checking account, credit card, home loan, etc.); and 2) Promote the formation and development of country specific Hispanic groups aimed at resolving problems related to living and working in the United States, connecting them back to their countries-of-origin, and focusing on local social and community issues.</a:t>
            </a:r>
          </a:p>
          <a:p>
            <a:endParaRPr lang="en-US" sz="1000"/>
          </a:p>
          <a:p>
            <a:r>
              <a:rPr lang="en-US" sz="1000" u="sng">
                <a:latin typeface="Arial" pitchFamily="34" charset="0"/>
                <a:cs typeface="Times" charset="0"/>
              </a:rPr>
              <a:t>Cultural Understanding</a:t>
            </a:r>
            <a:r>
              <a:rPr lang="en-US" sz="1000">
                <a:latin typeface="Arial" pitchFamily="34" charset="0"/>
                <a:cs typeface="Times" charset="0"/>
              </a:rPr>
              <a:t> - 1) Identify and promote the development of organizations already involved in bridging the cultural and economic gap between the U.S. and Latin America (church mission groups, non-profits, NGOs, State International Development Offices, etc.); 2) Support specific initiatives aimed at leveraging an expansion of ongoing trans-cultural activities and/or developing new programs (find ways to bring diverse groups together in strategic alliances to address common issues);</a:t>
            </a:r>
            <a:r>
              <a:rPr lang="en-US" sz="1000">
                <a:solidFill>
                  <a:srgbClr val="000000"/>
                </a:solidFill>
              </a:rPr>
              <a:t> 3) </a:t>
            </a:r>
            <a:r>
              <a:rPr lang="en-US" sz="1000">
                <a:latin typeface="Arial" pitchFamily="34" charset="0"/>
                <a:cs typeface="Times" charset="0"/>
              </a:rPr>
              <a:t>Target high density and rapidly emerging Hispanic population areas for special cultural programs aimed at identifying and addressing local issues, establishing mechanisms for dialogue and providing support for conflict resolution.</a:t>
            </a:r>
            <a:endParaRPr lang="en-US" sz="1000">
              <a:solidFill>
                <a:srgbClr val="000000"/>
              </a:solidFill>
            </a:endParaRPr>
          </a:p>
          <a:p>
            <a:endParaRPr lang="en-US" sz="1000">
              <a:solidFill>
                <a:srgbClr val="000000"/>
              </a:solidFill>
            </a:endParaRPr>
          </a:p>
          <a:p>
            <a:r>
              <a:rPr lang="en-US" sz="1000" u="sng">
                <a:solidFill>
                  <a:srgbClr val="000000"/>
                </a:solidFill>
                <a:latin typeface="Arial" pitchFamily="34" charset="0"/>
                <a:cs typeface="Times" charset="0"/>
              </a:rPr>
              <a:t>Latin America Development</a:t>
            </a:r>
            <a:r>
              <a:rPr lang="en-US" sz="1000">
                <a:solidFill>
                  <a:srgbClr val="000000"/>
                </a:solidFill>
                <a:latin typeface="Arial" pitchFamily="34" charset="0"/>
                <a:cs typeface="Times" charset="0"/>
              </a:rPr>
              <a:t> - 1) Increase economic multiplier effect of remittances by lowering transaction costs and establishing “Development Fund” mechanism to support social and economic initiatives in countries to which funds are remitted; 2) Create farm-to-market links via supermarket chains with a tie-in to Hispanic communities in the United States (online or telemarketing remittance shopping service);and 3) Promote activities to increase cultural flow of “American” values - participatory &amp; democratic mechanisms for setting development priorities, allocating funding and implementing initiatives combined with transparency, accountability and rule of law.</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9C1D16-58A8-4112-9286-74ED2B58C2F8}" type="slidenum">
              <a:rPr lang="en-US"/>
              <a:pPr/>
              <a:t>8</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CB127F-CBB4-4220-9051-40B94C04CE8A}" type="slidenum">
              <a:rPr lang="en-US"/>
              <a:pPr/>
              <a:t>9</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F545D9-D615-43C9-80A1-F5EC26216AB4}" type="slidenum">
              <a:rPr lang="en-US"/>
              <a:pPr/>
              <a:t>‹#›</a:t>
            </a:fld>
            <a:endParaRPr lang="en-US"/>
          </a:p>
        </p:txBody>
      </p:sp>
    </p:spTree>
    <p:extLst>
      <p:ext uri="{BB962C8B-B14F-4D97-AF65-F5344CB8AC3E}">
        <p14:creationId xmlns:p14="http://schemas.microsoft.com/office/powerpoint/2010/main" val="4269051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FE7F9A-1B16-40B3-A1ED-9159BD94EB73}" type="slidenum">
              <a:rPr lang="en-US"/>
              <a:pPr/>
              <a:t>‹#›</a:t>
            </a:fld>
            <a:endParaRPr lang="en-US"/>
          </a:p>
        </p:txBody>
      </p:sp>
    </p:spTree>
    <p:extLst>
      <p:ext uri="{BB962C8B-B14F-4D97-AF65-F5344CB8AC3E}">
        <p14:creationId xmlns:p14="http://schemas.microsoft.com/office/powerpoint/2010/main" val="647621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0453FCB-924E-4233-BD34-10A11C0E15DD}" type="slidenum">
              <a:rPr lang="en-US"/>
              <a:pPr/>
              <a:t>‹#›</a:t>
            </a:fld>
            <a:endParaRPr lang="en-US"/>
          </a:p>
        </p:txBody>
      </p:sp>
    </p:spTree>
    <p:extLst>
      <p:ext uri="{BB962C8B-B14F-4D97-AF65-F5344CB8AC3E}">
        <p14:creationId xmlns:p14="http://schemas.microsoft.com/office/powerpoint/2010/main" val="2868113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981200"/>
            <a:ext cx="3810000" cy="4114800"/>
          </a:xfrm>
        </p:spPr>
        <p:txBody>
          <a:bodyPr/>
          <a:lstStyle/>
          <a:p>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3AFF3067-EF93-41DF-B64E-C2ACC85F36EC}" type="slidenum">
              <a:rPr lang="en-US"/>
              <a:pPr/>
              <a:t>‹#›</a:t>
            </a:fld>
            <a:endParaRPr lang="en-US"/>
          </a:p>
        </p:txBody>
      </p:sp>
    </p:spTree>
    <p:extLst>
      <p:ext uri="{BB962C8B-B14F-4D97-AF65-F5344CB8AC3E}">
        <p14:creationId xmlns:p14="http://schemas.microsoft.com/office/powerpoint/2010/main" val="1711291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C2B3C29-F128-447B-A4CE-07E80CA898B1}" type="slidenum">
              <a:rPr lang="en-US"/>
              <a:pPr/>
              <a:t>‹#›</a:t>
            </a:fld>
            <a:endParaRPr lang="en-US"/>
          </a:p>
        </p:txBody>
      </p:sp>
    </p:spTree>
    <p:extLst>
      <p:ext uri="{BB962C8B-B14F-4D97-AF65-F5344CB8AC3E}">
        <p14:creationId xmlns:p14="http://schemas.microsoft.com/office/powerpoint/2010/main" val="1479231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8CC428-30F5-4DA0-A33B-290A1BAC9C1E}" type="slidenum">
              <a:rPr lang="en-US"/>
              <a:pPr/>
              <a:t>‹#›</a:t>
            </a:fld>
            <a:endParaRPr lang="en-US"/>
          </a:p>
        </p:txBody>
      </p:sp>
    </p:spTree>
    <p:extLst>
      <p:ext uri="{BB962C8B-B14F-4D97-AF65-F5344CB8AC3E}">
        <p14:creationId xmlns:p14="http://schemas.microsoft.com/office/powerpoint/2010/main" val="3098082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A5FBD3-70F9-43BA-9928-847EFAD5EE39}" type="slidenum">
              <a:rPr lang="en-US"/>
              <a:pPr/>
              <a:t>‹#›</a:t>
            </a:fld>
            <a:endParaRPr lang="en-US"/>
          </a:p>
        </p:txBody>
      </p:sp>
    </p:spTree>
    <p:extLst>
      <p:ext uri="{BB962C8B-B14F-4D97-AF65-F5344CB8AC3E}">
        <p14:creationId xmlns:p14="http://schemas.microsoft.com/office/powerpoint/2010/main" val="3153752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F92889-6D5D-4660-A1A8-463A83E2F573}" type="slidenum">
              <a:rPr lang="en-US"/>
              <a:pPr/>
              <a:t>‹#›</a:t>
            </a:fld>
            <a:endParaRPr lang="en-US"/>
          </a:p>
        </p:txBody>
      </p:sp>
    </p:spTree>
    <p:extLst>
      <p:ext uri="{BB962C8B-B14F-4D97-AF65-F5344CB8AC3E}">
        <p14:creationId xmlns:p14="http://schemas.microsoft.com/office/powerpoint/2010/main" val="86395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99B2150-7D9E-408F-A2EA-C5D0E9AE7EC0}" type="slidenum">
              <a:rPr lang="en-US"/>
              <a:pPr/>
              <a:t>‹#›</a:t>
            </a:fld>
            <a:endParaRPr lang="en-US"/>
          </a:p>
        </p:txBody>
      </p:sp>
    </p:spTree>
    <p:extLst>
      <p:ext uri="{BB962C8B-B14F-4D97-AF65-F5344CB8AC3E}">
        <p14:creationId xmlns:p14="http://schemas.microsoft.com/office/powerpoint/2010/main" val="136496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85F3294-FCEA-45F1-90A4-228E00CDE386}" type="slidenum">
              <a:rPr lang="en-US"/>
              <a:pPr/>
              <a:t>‹#›</a:t>
            </a:fld>
            <a:endParaRPr lang="en-US"/>
          </a:p>
        </p:txBody>
      </p:sp>
    </p:spTree>
    <p:extLst>
      <p:ext uri="{BB962C8B-B14F-4D97-AF65-F5344CB8AC3E}">
        <p14:creationId xmlns:p14="http://schemas.microsoft.com/office/powerpoint/2010/main" val="409766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FC281CB-73C9-42FB-9D53-947D76644987}" type="slidenum">
              <a:rPr lang="en-US"/>
              <a:pPr/>
              <a:t>‹#›</a:t>
            </a:fld>
            <a:endParaRPr lang="en-US"/>
          </a:p>
        </p:txBody>
      </p:sp>
    </p:spTree>
    <p:extLst>
      <p:ext uri="{BB962C8B-B14F-4D97-AF65-F5344CB8AC3E}">
        <p14:creationId xmlns:p14="http://schemas.microsoft.com/office/powerpoint/2010/main" val="1302756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6DE813-FF65-4B9F-A8CD-2A15BE6987BE}" type="slidenum">
              <a:rPr lang="en-US"/>
              <a:pPr/>
              <a:t>‹#›</a:t>
            </a:fld>
            <a:endParaRPr lang="en-US"/>
          </a:p>
        </p:txBody>
      </p:sp>
    </p:spTree>
    <p:extLst>
      <p:ext uri="{BB962C8B-B14F-4D97-AF65-F5344CB8AC3E}">
        <p14:creationId xmlns:p14="http://schemas.microsoft.com/office/powerpoint/2010/main" val="3033392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fld id="{31760D9C-1D55-42F9-9A07-EAAFDA64BAB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12.emf"/><Relationship Id="rId5" Type="http://schemas.openxmlformats.org/officeDocument/2006/relationships/oleObject" Target="../embeddings/oleObject10.bin"/><Relationship Id="rId4" Type="http://schemas.openxmlformats.org/officeDocument/2006/relationships/image" Target="../media/image11.emf"/></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oleObject" Target="../embeddings/oleObject12.bin"/><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9.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notesSlide" Target="../notesSlides/notesSlide25.xml"/><Relationship Id="rId1" Type="http://schemas.openxmlformats.org/officeDocument/2006/relationships/slideLayout" Target="../slideLayouts/slideLayout6.xml"/><Relationship Id="rId4" Type="http://schemas.openxmlformats.org/officeDocument/2006/relationships/image" Target="../media/image20.e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21.e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22.e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notesSlide" Target="../notesSlides/notesSlide28.xml"/><Relationship Id="rId1" Type="http://schemas.openxmlformats.org/officeDocument/2006/relationships/slideLayout" Target="../slideLayouts/slideLayout6.xml"/><Relationship Id="rId4" Type="http://schemas.openxmlformats.org/officeDocument/2006/relationships/image" Target="../media/image23.e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notesSlide" Target="../notesSlides/notesSlide29.xml"/><Relationship Id="rId1" Type="http://schemas.openxmlformats.org/officeDocument/2006/relationships/slideLayout" Target="../slideLayouts/slideLayout6.xml"/><Relationship Id="rId4" Type="http://schemas.openxmlformats.org/officeDocument/2006/relationships/image" Target="../media/image24.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emf"/></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notesSlide" Target="../notesSlides/notesSlide30.xml"/><Relationship Id="rId1" Type="http://schemas.openxmlformats.org/officeDocument/2006/relationships/slideLayout" Target="../slideLayouts/slideLayout6.xml"/><Relationship Id="rId4" Type="http://schemas.openxmlformats.org/officeDocument/2006/relationships/image" Target="../media/image25.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26.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oleObject" Target="../embeddings/oleObject5.bin"/><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304800" y="304800"/>
            <a:ext cx="8839200" cy="1143000"/>
          </a:xfrm>
        </p:spPr>
        <p:txBody>
          <a:bodyPr/>
          <a:lstStyle/>
          <a:p>
            <a:r>
              <a:rPr lang="en-US" sz="3600" b="1"/>
              <a:t>“Mi Querido Pais”</a:t>
            </a:r>
            <a:br>
              <a:rPr lang="en-US" sz="3600"/>
            </a:br>
            <a:r>
              <a:rPr lang="en-US" sz="3600"/>
              <a:t>Forging a New America in the 21st Century</a:t>
            </a:r>
            <a:endParaRPr lang="en-US"/>
          </a:p>
        </p:txBody>
      </p:sp>
      <p:pic>
        <p:nvPicPr>
          <p:cNvPr id="10244" name="Picture 4"/>
          <p:cNvPicPr>
            <a:picLocks noGrp="1" noChangeAspect="1" noChangeArrowheads="1"/>
          </p:cNvPicPr>
          <p:nvPr>
            <p:ph type="subTitle" idx="1"/>
          </p:nvPr>
        </p:nvPicPr>
        <p:blipFill>
          <a:blip r:embed="rId3">
            <a:extLst>
              <a:ext uri="{28A0092B-C50C-407E-A947-70E740481C1C}">
                <a14:useLocalDpi xmlns:a14="http://schemas.microsoft.com/office/drawing/2010/main" val="0"/>
              </a:ext>
            </a:extLst>
          </a:blip>
          <a:srcRect/>
          <a:stretch>
            <a:fillRect/>
          </a:stretch>
        </p:blipFill>
        <p:spPr>
          <a:xfrm>
            <a:off x="685800" y="1663700"/>
            <a:ext cx="8077200" cy="4584700"/>
          </a:xfrm>
          <a:noFill/>
          <a:ln w="3175">
            <a:solidFill>
              <a:schemeClr val="tx1"/>
            </a:solid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6" name="Object 4"/>
          <p:cNvGraphicFramePr>
            <a:graphicFrameLocks noGrp="1" noChangeAspect="1"/>
          </p:cNvGraphicFramePr>
          <p:nvPr>
            <p:ph type="chart" sz="half" idx="2"/>
          </p:nvPr>
        </p:nvGraphicFramePr>
        <p:xfrm>
          <a:off x="-838200" y="1676400"/>
          <a:ext cx="7497763" cy="4540250"/>
        </p:xfrm>
        <a:graphic>
          <a:graphicData uri="http://schemas.openxmlformats.org/presentationml/2006/ole">
            <mc:AlternateContent xmlns:mc="http://schemas.openxmlformats.org/markup-compatibility/2006">
              <mc:Choice xmlns:v="urn:schemas-microsoft-com:vml" Requires="v">
                <p:oleObj name="Chart" r:id="rId3" imgW="7048963" imgH="4267680" progId="MSGraph.Chart.5">
                  <p:embed followColorScheme="full"/>
                </p:oleObj>
              </mc:Choice>
              <mc:Fallback>
                <p:oleObj name="Chart" r:id="rId3" imgW="7048963" imgH="4267680" progId="MSGraph.Chart.5">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676400"/>
                        <a:ext cx="7497763" cy="4540250"/>
                      </a:xfrm>
                      <a:prstGeom prst="rect">
                        <a:avLst/>
                      </a:prstGeom>
                    </p:spPr>
                  </p:pic>
                </p:oleObj>
              </mc:Fallback>
            </mc:AlternateContent>
          </a:graphicData>
        </a:graphic>
      </p:graphicFrame>
      <p:sp>
        <p:nvSpPr>
          <p:cNvPr id="23557" name="Text Box 5"/>
          <p:cNvSpPr txBox="1">
            <a:spLocks noChangeArrowheads="1"/>
          </p:cNvSpPr>
          <p:nvPr/>
        </p:nvSpPr>
        <p:spPr bwMode="auto">
          <a:xfrm>
            <a:off x="685800" y="533400"/>
            <a:ext cx="5287963" cy="66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400" b="1"/>
              <a:t>Remittances from US to Latin America</a:t>
            </a:r>
            <a:endParaRPr lang="en-US" sz="1800" b="1"/>
          </a:p>
          <a:p>
            <a:pPr algn="ctr"/>
            <a:r>
              <a:rPr lang="en-US" b="1"/>
              <a:t>1999</a:t>
            </a:r>
          </a:p>
        </p:txBody>
      </p:sp>
      <p:sp>
        <p:nvSpPr>
          <p:cNvPr id="23560" name="Text Box 8"/>
          <p:cNvSpPr txBox="1">
            <a:spLocks noChangeArrowheads="1"/>
          </p:cNvSpPr>
          <p:nvPr/>
        </p:nvSpPr>
        <p:spPr bwMode="auto">
          <a:xfrm>
            <a:off x="6172200" y="1828800"/>
            <a:ext cx="2514600" cy="413702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Mexico - $6.8 billion</a:t>
            </a:r>
          </a:p>
          <a:p>
            <a:pPr>
              <a:spcBef>
                <a:spcPct val="50000"/>
              </a:spcBef>
            </a:pPr>
            <a:r>
              <a:rPr lang="en-US"/>
              <a:t>Brazil - $1.9 billion</a:t>
            </a:r>
          </a:p>
          <a:p>
            <a:pPr>
              <a:spcBef>
                <a:spcPct val="50000"/>
              </a:spcBef>
            </a:pPr>
            <a:r>
              <a:rPr lang="en-US"/>
              <a:t>D.R. - $1.8 billion</a:t>
            </a:r>
          </a:p>
          <a:p>
            <a:pPr>
              <a:spcBef>
                <a:spcPct val="50000"/>
              </a:spcBef>
            </a:pPr>
            <a:r>
              <a:rPr lang="en-US"/>
              <a:t>El Salvador - $ 1.6 billion</a:t>
            </a:r>
          </a:p>
          <a:p>
            <a:pPr>
              <a:spcBef>
                <a:spcPct val="50000"/>
              </a:spcBef>
            </a:pPr>
            <a:r>
              <a:rPr lang="en-US"/>
              <a:t>Ecuador - $1.3 billion</a:t>
            </a:r>
          </a:p>
          <a:p>
            <a:pPr>
              <a:spcBef>
                <a:spcPct val="50000"/>
              </a:spcBef>
            </a:pPr>
            <a:r>
              <a:rPr lang="en-US"/>
              <a:t>Peru - $819 million</a:t>
            </a:r>
          </a:p>
          <a:p>
            <a:pPr>
              <a:spcBef>
                <a:spcPct val="50000"/>
              </a:spcBef>
            </a:pPr>
            <a:r>
              <a:rPr lang="en-US"/>
              <a:t>Cuba - $800 million</a:t>
            </a:r>
          </a:p>
          <a:p>
            <a:pPr>
              <a:spcBef>
                <a:spcPct val="50000"/>
              </a:spcBef>
            </a:pPr>
            <a:r>
              <a:rPr lang="en-US"/>
              <a:t>Jamaica - $$781 million</a:t>
            </a:r>
          </a:p>
          <a:p>
            <a:pPr>
              <a:spcBef>
                <a:spcPct val="50000"/>
              </a:spcBef>
            </a:pPr>
            <a:r>
              <a:rPr lang="en-US"/>
              <a:t>Haiti - $720 million</a:t>
            </a:r>
          </a:p>
          <a:p>
            <a:pPr>
              <a:spcBef>
                <a:spcPct val="50000"/>
              </a:spcBef>
            </a:pPr>
            <a:r>
              <a:rPr lang="en-US"/>
              <a:t>Colombia - $612 million</a:t>
            </a:r>
          </a:p>
          <a:p>
            <a:pPr>
              <a:spcBef>
                <a:spcPct val="50000"/>
              </a:spcBef>
            </a:pPr>
            <a:r>
              <a:rPr lang="en-US"/>
              <a:t>Guatemala - $535 million</a:t>
            </a:r>
          </a:p>
          <a:p>
            <a:pPr>
              <a:spcBef>
                <a:spcPct val="50000"/>
              </a:spcBef>
            </a:pPr>
            <a:r>
              <a:rPr lang="en-US"/>
              <a:t>Honduras - $368 million</a:t>
            </a:r>
          </a:p>
          <a:p>
            <a:pPr>
              <a:spcBef>
                <a:spcPct val="50000"/>
              </a:spcBef>
            </a:pPr>
            <a:r>
              <a:rPr lang="en-US"/>
              <a:t>Nicaragua - $345 million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0" y="0"/>
            <a:ext cx="7772400" cy="457200"/>
          </a:xfrm>
        </p:spPr>
        <p:txBody>
          <a:bodyPr/>
          <a:lstStyle/>
          <a:p>
            <a:r>
              <a:rPr lang="en-US"/>
              <a:t>Hispanic Population Breakdown</a:t>
            </a:r>
          </a:p>
        </p:txBody>
      </p:sp>
      <p:pic>
        <p:nvPicPr>
          <p:cNvPr id="19459" name="Picture 3" descr="Census Dat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609600"/>
            <a:ext cx="8763000" cy="601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9460" name="Rectangle 4"/>
          <p:cNvSpPr>
            <a:spLocks noChangeArrowheads="1"/>
          </p:cNvSpPr>
          <p:nvPr/>
        </p:nvSpPr>
        <p:spPr bwMode="auto">
          <a:xfrm>
            <a:off x="6400800" y="6172200"/>
            <a:ext cx="16764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81000"/>
            <a:ext cx="7772400" cy="990600"/>
          </a:xfrm>
        </p:spPr>
        <p:txBody>
          <a:bodyPr/>
          <a:lstStyle/>
          <a:p>
            <a:r>
              <a:rPr lang="en-US" sz="3600"/>
              <a:t>Assimilation &amp; Social Capital are increasing in some areas.</a:t>
            </a:r>
            <a:br>
              <a:rPr lang="en-US" sz="3600"/>
            </a:br>
            <a:r>
              <a:rPr lang="en-US" sz="2400"/>
              <a:t>Hispanic Organizations - Home Town Associations</a:t>
            </a:r>
            <a:endParaRPr lang="en-US"/>
          </a:p>
        </p:txBody>
      </p:sp>
      <p:graphicFrame>
        <p:nvGraphicFramePr>
          <p:cNvPr id="31748" name="Object 4"/>
          <p:cNvGraphicFramePr>
            <a:graphicFrameLocks noChangeAspect="1"/>
          </p:cNvGraphicFramePr>
          <p:nvPr/>
        </p:nvGraphicFramePr>
        <p:xfrm>
          <a:off x="1223963" y="3128963"/>
          <a:ext cx="6408737" cy="3241675"/>
        </p:xfrm>
        <a:graphic>
          <a:graphicData uri="http://schemas.openxmlformats.org/presentationml/2006/ole">
            <mc:AlternateContent xmlns:mc="http://schemas.openxmlformats.org/markup-compatibility/2006">
              <mc:Choice xmlns:v="urn:schemas-microsoft-com:vml" Requires="v">
                <p:oleObj name="Document" r:id="rId3" imgW="6501240" imgH="3284640" progId="Word.Document.8">
                  <p:embed/>
                </p:oleObj>
              </mc:Choice>
              <mc:Fallback>
                <p:oleObj name="Document" r:id="rId3" imgW="6501240" imgH="3284640"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3963" y="3128963"/>
                        <a:ext cx="6408737" cy="324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749" name="Text Box 5"/>
          <p:cNvSpPr txBox="1">
            <a:spLocks noChangeArrowheads="1"/>
          </p:cNvSpPr>
          <p:nvPr/>
        </p:nvSpPr>
        <p:spPr bwMode="auto">
          <a:xfrm>
            <a:off x="2971800" y="19812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Social Capital = Trust</a:t>
            </a:r>
          </a:p>
        </p:txBody>
      </p:sp>
      <p:sp>
        <p:nvSpPr>
          <p:cNvPr id="31750" name="Text Box 6"/>
          <p:cNvSpPr txBox="1">
            <a:spLocks noChangeArrowheads="1"/>
          </p:cNvSpPr>
          <p:nvPr/>
        </p:nvSpPr>
        <p:spPr bwMode="auto">
          <a:xfrm>
            <a:off x="533400" y="2743200"/>
            <a:ext cx="7391400" cy="338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buFont typeface="Symbol" pitchFamily="18" charset="2"/>
              <a:buNone/>
            </a:pPr>
            <a:r>
              <a:rPr lang="en-US" sz="2000">
                <a:latin typeface="Times" charset="0"/>
                <a:cs typeface="Times" charset="0"/>
              </a:rPr>
              <a:t>Social capital is a set of informal values or norms shared among members of a group that permits them to cooperate with one another.</a:t>
            </a:r>
            <a:r>
              <a:rPr lang="en-US" sz="2000" baseline="30000">
                <a:cs typeface="Times" charset="0"/>
              </a:rPr>
              <a:t> </a:t>
            </a:r>
            <a:endParaRPr lang="en-US" sz="2000" baseline="30000"/>
          </a:p>
          <a:p>
            <a:pPr>
              <a:buFontTx/>
              <a:buChar char="•"/>
            </a:pPr>
            <a:endParaRPr lang="en-US" sz="2000" baseline="30000"/>
          </a:p>
          <a:p>
            <a:pPr lvl="2">
              <a:buFont typeface="Symbol" pitchFamily="18" charset="2"/>
              <a:buNone/>
            </a:pPr>
            <a:r>
              <a:rPr lang="en-US" sz="2000">
                <a:cs typeface="Times" charset="0"/>
              </a:rPr>
              <a:t>Social capital can facilitate a higher degree of innovation and group adaptation, allow different groups to band together within a complex society.  </a:t>
            </a:r>
            <a:endParaRPr lang="en-US" sz="2000" baseline="30000"/>
          </a:p>
          <a:p>
            <a:pPr>
              <a:buFontTx/>
              <a:buChar char="•"/>
            </a:pPr>
            <a:endParaRPr lang="en-US" sz="2000" baseline="30000"/>
          </a:p>
          <a:p>
            <a:pPr lvl="2">
              <a:buFont typeface="Symbol" pitchFamily="18" charset="2"/>
              <a:buNone/>
            </a:pPr>
            <a:r>
              <a:rPr lang="en-US" sz="2000">
                <a:cs typeface="Times" charset="0"/>
              </a:rPr>
              <a:t>Social capital forms the basis for a healthy civil society (the group that falls between family and state).</a:t>
            </a:r>
            <a:endParaRPr lang="en-US" sz="2000" baseline="30000"/>
          </a:p>
          <a:p>
            <a:pPr>
              <a:spcBef>
                <a:spcPct val="50000"/>
              </a:spcBef>
              <a:buFontTx/>
              <a:buChar char="•"/>
            </a:pP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9"/>
                                        </p:tgtEl>
                                        <p:attrNameLst>
                                          <p:attrName>style.visibility</p:attrName>
                                        </p:attrNameLst>
                                      </p:cBhvr>
                                      <p:to>
                                        <p:strVal val="visible"/>
                                      </p:to>
                                    </p:set>
                                    <p:anim calcmode="lin" valueType="num">
                                      <p:cBhvr additive="base">
                                        <p:cTn id="7" dur="500" fill="hold"/>
                                        <p:tgtEl>
                                          <p:spTgt spid="31749"/>
                                        </p:tgtEl>
                                        <p:attrNameLst>
                                          <p:attrName>ppt_x</p:attrName>
                                        </p:attrNameLst>
                                      </p:cBhvr>
                                      <p:tavLst>
                                        <p:tav tm="0">
                                          <p:val>
                                            <p:strVal val="0-#ppt_w/2"/>
                                          </p:val>
                                        </p:tav>
                                        <p:tav tm="100000">
                                          <p:val>
                                            <p:strVal val="#ppt_x"/>
                                          </p:val>
                                        </p:tav>
                                      </p:tavLst>
                                    </p:anim>
                                    <p:anim calcmode="lin" valueType="num">
                                      <p:cBhvr additive="base">
                                        <p:cTn id="8" dur="500" fill="hold"/>
                                        <p:tgtEl>
                                          <p:spTgt spid="3174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50"/>
                                        </p:tgtEl>
                                        <p:attrNameLst>
                                          <p:attrName>style.visibility</p:attrName>
                                        </p:attrNameLst>
                                      </p:cBhvr>
                                      <p:to>
                                        <p:strVal val="visible"/>
                                      </p:to>
                                    </p:set>
                                    <p:anim calcmode="lin" valueType="num">
                                      <p:cBhvr additive="base">
                                        <p:cTn id="13" dur="500" fill="hold"/>
                                        <p:tgtEl>
                                          <p:spTgt spid="31750"/>
                                        </p:tgtEl>
                                        <p:attrNameLst>
                                          <p:attrName>ppt_x</p:attrName>
                                        </p:attrNameLst>
                                      </p:cBhvr>
                                      <p:tavLst>
                                        <p:tav tm="0">
                                          <p:val>
                                            <p:strVal val="0-#ppt_w/2"/>
                                          </p:val>
                                        </p:tav>
                                        <p:tav tm="100000">
                                          <p:val>
                                            <p:strVal val="#ppt_x"/>
                                          </p:val>
                                        </p:tav>
                                      </p:tavLst>
                                    </p:anim>
                                    <p:anim calcmode="lin" valueType="num">
                                      <p:cBhvr additive="base">
                                        <p:cTn id="14" dur="500" fill="hold"/>
                                        <p:tgtEl>
                                          <p:spTgt spid="317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autoUpdateAnimBg="0"/>
      <p:bldP spid="3175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28600" y="381000"/>
            <a:ext cx="8610600" cy="1143000"/>
          </a:xfrm>
        </p:spPr>
        <p:txBody>
          <a:bodyPr/>
          <a:lstStyle/>
          <a:p>
            <a:r>
              <a:rPr lang="en-US" sz="3600"/>
              <a:t>Linkages are happening on an adhoc basis: </a:t>
            </a:r>
            <a:br>
              <a:rPr lang="en-US" sz="3600"/>
            </a:br>
            <a:r>
              <a:rPr lang="en-US" sz="3600"/>
              <a:t>Anglo/Hispanic &amp; U.S./Latin America</a:t>
            </a:r>
            <a:endParaRPr lang="en-US"/>
          </a:p>
        </p:txBody>
      </p:sp>
      <p:sp>
        <p:nvSpPr>
          <p:cNvPr id="35843" name="Rectangle 3"/>
          <p:cNvSpPr>
            <a:spLocks noGrp="1" noChangeArrowheads="1"/>
          </p:cNvSpPr>
          <p:nvPr>
            <p:ph type="body" idx="1"/>
          </p:nvPr>
        </p:nvSpPr>
        <p:spPr>
          <a:xfrm>
            <a:off x="685800" y="1905000"/>
            <a:ext cx="7772400" cy="4191000"/>
          </a:xfrm>
        </p:spPr>
        <p:txBody>
          <a:bodyPr/>
          <a:lstStyle/>
          <a:p>
            <a:r>
              <a:rPr lang="en-US" sz="2000"/>
              <a:t>International Grants by Private Foundations to Latin America have increased by 100% during 1994 - 1998.</a:t>
            </a:r>
          </a:p>
          <a:p>
            <a:endParaRPr lang="en-US" sz="2000"/>
          </a:p>
          <a:p>
            <a:r>
              <a:rPr lang="en-US" sz="2000"/>
              <a:t>Religious Organizations and civic groups have extensive missions in Latin America (ex. “The Honduras Mission”).</a:t>
            </a:r>
          </a:p>
          <a:p>
            <a:endParaRPr lang="en-US" sz="2000"/>
          </a:p>
          <a:p>
            <a:r>
              <a:rPr lang="en-US" sz="2000"/>
              <a:t>Corporate Foundations are increasing their assistance to key countries in Latin America (ex. American Airlines - Mexico Paisano Community Grants).</a:t>
            </a:r>
          </a:p>
          <a:p>
            <a:endParaRPr lang="en-US" sz="2000"/>
          </a:p>
          <a:p>
            <a:r>
              <a:rPr lang="en-US" sz="2000"/>
              <a:t>State and Municipal Development Authorities are increasingly reaching out to export markets for new areas of growth.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5843">
                                            <p:txEl>
                                              <p:pRg st="2" end="2"/>
                                            </p:txEl>
                                          </p:spTgt>
                                        </p:tgtEl>
                                        <p:attrNameLst>
                                          <p:attrName>style.visibility</p:attrName>
                                        </p:attrNameLst>
                                      </p:cBhvr>
                                      <p:to>
                                        <p:strVal val="visible"/>
                                      </p:to>
                                    </p:set>
                                    <p:anim calcmode="lin" valueType="num">
                                      <p:cBhvr additive="base">
                                        <p:cTn id="13"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58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5843">
                                            <p:txEl>
                                              <p:pRg st="4" end="4"/>
                                            </p:txEl>
                                          </p:spTgt>
                                        </p:tgtEl>
                                        <p:attrNameLst>
                                          <p:attrName>style.visibility</p:attrName>
                                        </p:attrNameLst>
                                      </p:cBhvr>
                                      <p:to>
                                        <p:strVal val="visible"/>
                                      </p:to>
                                    </p:set>
                                    <p:anim calcmode="lin" valueType="num">
                                      <p:cBhvr additive="base">
                                        <p:cTn id="19" dur="500" fill="hold"/>
                                        <p:tgtEl>
                                          <p:spTgt spid="3584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58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5843">
                                            <p:txEl>
                                              <p:pRg st="6" end="6"/>
                                            </p:txEl>
                                          </p:spTgt>
                                        </p:tgtEl>
                                        <p:attrNameLst>
                                          <p:attrName>style.visibility</p:attrName>
                                        </p:attrNameLst>
                                      </p:cBhvr>
                                      <p:to>
                                        <p:strVal val="visible"/>
                                      </p:to>
                                    </p:set>
                                    <p:anim calcmode="lin" valueType="num">
                                      <p:cBhvr additive="base">
                                        <p:cTn id="25" dur="500" fill="hold"/>
                                        <p:tgtEl>
                                          <p:spTgt spid="3584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58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3600"/>
              <a:t>There are some Latin American Social and Economic Development initiatives related to immigrants.</a:t>
            </a:r>
            <a:endParaRPr lang="en-US"/>
          </a:p>
        </p:txBody>
      </p:sp>
      <p:sp>
        <p:nvSpPr>
          <p:cNvPr id="36867" name="Rectangle 3"/>
          <p:cNvSpPr>
            <a:spLocks noGrp="1" noChangeArrowheads="1"/>
          </p:cNvSpPr>
          <p:nvPr>
            <p:ph type="body" idx="1"/>
          </p:nvPr>
        </p:nvSpPr>
        <p:spPr>
          <a:xfrm>
            <a:off x="533400" y="2514600"/>
            <a:ext cx="7772400" cy="4114800"/>
          </a:xfrm>
        </p:spPr>
        <p:txBody>
          <a:bodyPr/>
          <a:lstStyle/>
          <a:p>
            <a:r>
              <a:rPr lang="en-US" sz="2000" u="sng"/>
              <a:t>Remittances</a:t>
            </a:r>
            <a:r>
              <a:rPr lang="en-US" sz="2000"/>
              <a:t> - BID is looking at potential for development financing by lowering transaction costs and facilitating access by financial service providers to the Hispanic customer base in the U.S.</a:t>
            </a:r>
          </a:p>
          <a:p>
            <a:endParaRPr lang="en-US" sz="2000"/>
          </a:p>
          <a:p>
            <a:r>
              <a:rPr lang="en-US" sz="2000" u="sng"/>
              <a:t>Development Fund</a:t>
            </a:r>
            <a:r>
              <a:rPr lang="en-US" sz="2000"/>
              <a:t> - Mexico is doing it.  Some discussion among donors of a model (The Americas Fund) with matching from Latin American governments, U.S., multi-lateral banks and others.  Used for investment in communities in Latin America.</a:t>
            </a:r>
          </a:p>
          <a:p>
            <a:endParaRPr lang="en-US" sz="2000"/>
          </a:p>
          <a:p>
            <a:r>
              <a:rPr lang="en-US" sz="2000" u="sng"/>
              <a:t>Marketing Initiatives</a:t>
            </a:r>
            <a:r>
              <a:rPr lang="en-US" sz="2000"/>
              <a:t> -  Individual &amp; adhoc but there is potential for U.S. and Latin American communities to work together on joint marketing initiatives --- target key markets.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2" end="2"/>
                                            </p:txEl>
                                          </p:spTgt>
                                        </p:tgtEl>
                                        <p:attrNameLst>
                                          <p:attrName>style.visibility</p:attrName>
                                        </p:attrNameLst>
                                      </p:cBhvr>
                                      <p:to>
                                        <p:strVal val="visible"/>
                                      </p:to>
                                    </p:set>
                                    <p:anim calcmode="lin" valueType="num">
                                      <p:cBhvr additive="base">
                                        <p:cTn id="13"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4" end="4"/>
                                            </p:txEl>
                                          </p:spTgt>
                                        </p:tgtEl>
                                        <p:attrNameLst>
                                          <p:attrName>style.visibility</p:attrName>
                                        </p:attrNameLst>
                                      </p:cBhvr>
                                      <p:to>
                                        <p:strVal val="visible"/>
                                      </p:to>
                                    </p:set>
                                    <p:anim calcmode="lin" valueType="num">
                                      <p:cBhvr additive="base">
                                        <p:cTn id="19"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609600"/>
            <a:ext cx="7772400" cy="990600"/>
          </a:xfrm>
        </p:spPr>
        <p:txBody>
          <a:bodyPr/>
          <a:lstStyle/>
          <a:p>
            <a:r>
              <a:rPr lang="en-US"/>
              <a:t>Mi Querido Pais</a:t>
            </a:r>
          </a:p>
        </p:txBody>
      </p:sp>
      <p:sp>
        <p:nvSpPr>
          <p:cNvPr id="37891" name="Rectangle 3"/>
          <p:cNvSpPr>
            <a:spLocks noGrp="1" noChangeArrowheads="1"/>
          </p:cNvSpPr>
          <p:nvPr>
            <p:ph type="body" idx="1"/>
          </p:nvPr>
        </p:nvSpPr>
        <p:spPr>
          <a:xfrm>
            <a:off x="304800" y="2057400"/>
            <a:ext cx="8153400" cy="4114800"/>
          </a:xfrm>
        </p:spPr>
        <p:txBody>
          <a:bodyPr/>
          <a:lstStyle/>
          <a:p>
            <a:pPr lvl="2">
              <a:buFontTx/>
              <a:buNone/>
            </a:pPr>
            <a:r>
              <a:rPr lang="en-US" sz="2000">
                <a:solidFill>
                  <a:srgbClr val="000000"/>
                </a:solidFill>
                <a:latin typeface="Arial" pitchFamily="34" charset="0"/>
                <a:cs typeface="Times" charset="0"/>
              </a:rPr>
              <a:t>	</a:t>
            </a:r>
            <a:r>
              <a:rPr lang="en-US" sz="1800">
                <a:solidFill>
                  <a:srgbClr val="000000"/>
                </a:solidFill>
                <a:latin typeface="Arial" pitchFamily="34" charset="0"/>
                <a:cs typeface="Times" charset="0"/>
              </a:rPr>
              <a:t>Mi Querido Pais will focus on U.S. communities that have Hispanic residents originating from 9 countries in Latin America and the Caribbean. </a:t>
            </a:r>
          </a:p>
          <a:p>
            <a:pPr lvl="2">
              <a:buFontTx/>
              <a:buNone/>
            </a:pPr>
            <a:endParaRPr lang="en-US" sz="1800">
              <a:solidFill>
                <a:srgbClr val="000000"/>
              </a:solidFill>
              <a:latin typeface="Arial" pitchFamily="34" charset="0"/>
              <a:cs typeface="Times" charset="0"/>
            </a:endParaRPr>
          </a:p>
          <a:p>
            <a:pPr lvl="2">
              <a:buFontTx/>
              <a:buNone/>
            </a:pPr>
            <a:r>
              <a:rPr lang="en-US" sz="1800">
                <a:solidFill>
                  <a:srgbClr val="000000"/>
                </a:solidFill>
                <a:latin typeface="Arial" pitchFamily="34" charset="0"/>
                <a:cs typeface="Times" charset="0"/>
              </a:rPr>
              <a:t>	It will support activities modeled after Mexico’s Paisano Program and will bring U.S. government entities together (Department of State, USAID, Comptroller of the Currency, INS, Peace Corps, Americorps and others) to work with Hispanic communities, local Non-Governmental Organizations (NGOs) and Latin American governments.</a:t>
            </a:r>
          </a:p>
          <a:p>
            <a:pPr lvl="2">
              <a:buFontTx/>
              <a:buNone/>
            </a:pPr>
            <a:endParaRPr lang="en-US" sz="1800">
              <a:solidFill>
                <a:srgbClr val="000000"/>
              </a:solidFill>
              <a:latin typeface="Arial" pitchFamily="34" charset="0"/>
              <a:cs typeface="Times" charset="0"/>
            </a:endParaRPr>
          </a:p>
          <a:p>
            <a:pPr lvl="2">
              <a:buFontTx/>
              <a:buNone/>
            </a:pPr>
            <a:r>
              <a:rPr lang="en-US" sz="1800">
                <a:solidFill>
                  <a:srgbClr val="000000"/>
                </a:solidFill>
                <a:latin typeface="Arial" pitchFamily="34" charset="0"/>
                <a:cs typeface="Times" charset="0"/>
              </a:rPr>
              <a:t> </a:t>
            </a:r>
            <a:endParaRPr lang="en-US"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0" y="228600"/>
            <a:ext cx="7772400" cy="533400"/>
          </a:xfrm>
        </p:spPr>
        <p:txBody>
          <a:bodyPr/>
          <a:lstStyle/>
          <a:p>
            <a:r>
              <a:rPr lang="en-US"/>
              <a:t>Mi Querido Pais</a:t>
            </a:r>
          </a:p>
        </p:txBody>
      </p:sp>
      <p:sp>
        <p:nvSpPr>
          <p:cNvPr id="39939" name="Rectangle 3"/>
          <p:cNvSpPr>
            <a:spLocks noGrp="1" noChangeArrowheads="1"/>
          </p:cNvSpPr>
          <p:nvPr>
            <p:ph type="body" idx="1"/>
          </p:nvPr>
        </p:nvSpPr>
        <p:spPr>
          <a:xfrm>
            <a:off x="533400" y="914400"/>
            <a:ext cx="7924800" cy="5181600"/>
          </a:xfrm>
        </p:spPr>
        <p:txBody>
          <a:bodyPr/>
          <a:lstStyle/>
          <a:p>
            <a:pPr algn="ctr">
              <a:buFontTx/>
              <a:buNone/>
            </a:pPr>
            <a:r>
              <a:rPr lang="en-US" u="sng">
                <a:solidFill>
                  <a:srgbClr val="000000"/>
                </a:solidFill>
                <a:latin typeface="Times" charset="0"/>
                <a:cs typeface="Times" charset="0"/>
              </a:rPr>
              <a:t>Goal</a:t>
            </a:r>
            <a:endParaRPr lang="en-US" b="1" u="sng">
              <a:solidFill>
                <a:srgbClr val="000000"/>
              </a:solidFill>
            </a:endParaRPr>
          </a:p>
          <a:p>
            <a:pPr>
              <a:buFontTx/>
              <a:buNone/>
            </a:pPr>
            <a:r>
              <a:rPr lang="en-US">
                <a:latin typeface="Times" charset="0"/>
                <a:cs typeface="Times" charset="0"/>
              </a:rPr>
              <a:t>	</a:t>
            </a:r>
            <a:r>
              <a:rPr lang="en-US" sz="2400">
                <a:latin typeface="Times" charset="0"/>
                <a:cs typeface="Times" charset="0"/>
              </a:rPr>
              <a:t>Increase social &amp; economic development in Latin America.</a:t>
            </a:r>
          </a:p>
          <a:p>
            <a:pPr>
              <a:lnSpc>
                <a:spcPct val="50000"/>
              </a:lnSpc>
              <a:buFontTx/>
              <a:buNone/>
            </a:pPr>
            <a:endParaRPr lang="en-US" sz="2400">
              <a:latin typeface="Times" charset="0"/>
              <a:cs typeface="Times" charset="0"/>
            </a:endParaRPr>
          </a:p>
          <a:p>
            <a:pPr algn="ctr">
              <a:buFontTx/>
              <a:buNone/>
            </a:pPr>
            <a:r>
              <a:rPr lang="en-US" u="sng">
                <a:latin typeface="Times" charset="0"/>
              </a:rPr>
              <a:t>Purpose</a:t>
            </a:r>
          </a:p>
          <a:p>
            <a:r>
              <a:rPr lang="en-US" sz="2400"/>
              <a:t>Leverage new development financing -- $250 million over five years;</a:t>
            </a:r>
          </a:p>
          <a:p>
            <a:pPr>
              <a:lnSpc>
                <a:spcPct val="30000"/>
              </a:lnSpc>
            </a:pPr>
            <a:endParaRPr lang="en-US" sz="2400"/>
          </a:p>
          <a:p>
            <a:r>
              <a:rPr lang="en-US" sz="2400"/>
              <a:t>Strengthen Hispanic community associations and create links within U.S. communities and country of origin; and</a:t>
            </a:r>
          </a:p>
          <a:p>
            <a:pPr>
              <a:lnSpc>
                <a:spcPct val="50000"/>
              </a:lnSpc>
            </a:pPr>
            <a:endParaRPr lang="en-US" sz="2400"/>
          </a:p>
          <a:p>
            <a:r>
              <a:rPr lang="en-US" sz="2400"/>
              <a:t>Provide access to key U.S. markets for Latin American products.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304800"/>
            <a:ext cx="7772400" cy="609600"/>
          </a:xfrm>
        </p:spPr>
        <p:txBody>
          <a:bodyPr/>
          <a:lstStyle/>
          <a:p>
            <a:r>
              <a:rPr lang="en-US"/>
              <a:t>Mi Querido Pais</a:t>
            </a:r>
          </a:p>
        </p:txBody>
      </p:sp>
      <p:sp>
        <p:nvSpPr>
          <p:cNvPr id="40963" name="Rectangle 3"/>
          <p:cNvSpPr>
            <a:spLocks noGrp="1" noChangeArrowheads="1"/>
          </p:cNvSpPr>
          <p:nvPr>
            <p:ph type="body" idx="1"/>
          </p:nvPr>
        </p:nvSpPr>
        <p:spPr>
          <a:xfrm>
            <a:off x="685800" y="1219200"/>
            <a:ext cx="7772400" cy="4876800"/>
          </a:xfrm>
        </p:spPr>
        <p:txBody>
          <a:bodyPr/>
          <a:lstStyle/>
          <a:p>
            <a:pPr algn="ctr">
              <a:buFontTx/>
              <a:buNone/>
            </a:pPr>
            <a:r>
              <a:rPr lang="en-US" sz="2800" u="sng"/>
              <a:t>Component Objectives</a:t>
            </a:r>
            <a:r>
              <a:rPr lang="en-US" sz="2800"/>
              <a:t> </a:t>
            </a:r>
          </a:p>
          <a:p>
            <a:pPr>
              <a:lnSpc>
                <a:spcPct val="20000"/>
              </a:lnSpc>
            </a:pPr>
            <a:endParaRPr lang="en-US" sz="2800"/>
          </a:p>
          <a:p>
            <a:r>
              <a:rPr lang="en-US" sz="2000" u="sng"/>
              <a:t>Remittance Information System</a:t>
            </a:r>
            <a:r>
              <a:rPr lang="en-US" sz="2000"/>
              <a:t> established and interacting with U.S. banking sector, Hispanic communities and Latin America markets.</a:t>
            </a:r>
          </a:p>
          <a:p>
            <a:pPr>
              <a:lnSpc>
                <a:spcPct val="40000"/>
              </a:lnSpc>
            </a:pPr>
            <a:endParaRPr lang="en-US" sz="2000"/>
          </a:p>
          <a:p>
            <a:pPr>
              <a:lnSpc>
                <a:spcPct val="0"/>
              </a:lnSpc>
            </a:pPr>
            <a:endParaRPr lang="en-US" sz="2000"/>
          </a:p>
          <a:p>
            <a:r>
              <a:rPr lang="en-US" sz="2000" u="sng"/>
              <a:t>Community Outreach Program</a:t>
            </a:r>
            <a:r>
              <a:rPr lang="en-US" sz="2000"/>
              <a:t> working to develop Hispanic grassroots organizations, address immigrant issues and link Hispanics with existing Anglo community organizations.</a:t>
            </a:r>
          </a:p>
          <a:p>
            <a:pPr>
              <a:lnSpc>
                <a:spcPct val="10000"/>
              </a:lnSpc>
            </a:pPr>
            <a:endParaRPr lang="en-US" sz="2000"/>
          </a:p>
          <a:p>
            <a:pPr>
              <a:lnSpc>
                <a:spcPct val="40000"/>
              </a:lnSpc>
            </a:pPr>
            <a:endParaRPr lang="en-US" sz="2000"/>
          </a:p>
          <a:p>
            <a:r>
              <a:rPr lang="en-US" sz="2000" u="sng"/>
              <a:t>Development Fund</a:t>
            </a:r>
            <a:r>
              <a:rPr lang="en-US" sz="2000"/>
              <a:t> established and financed with “check off” on remittance transactions, corporate and private foundation initiatives, and matching funds from U.S. and Latin American governments.</a:t>
            </a:r>
          </a:p>
          <a:p>
            <a:pPr>
              <a:lnSpc>
                <a:spcPct val="40000"/>
              </a:lnSpc>
            </a:pPr>
            <a:endParaRPr lang="en-US" sz="2000"/>
          </a:p>
          <a:p>
            <a:r>
              <a:rPr lang="en-US" sz="2000" u="sng"/>
              <a:t>Market Promotion Program</a:t>
            </a:r>
            <a:r>
              <a:rPr lang="en-US" sz="2000"/>
              <a:t> established, potential products identified and marketing initiatives planned and implemented.</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 calcmode="lin" valueType="num">
                                      <p:cBhvr additive="base">
                                        <p:cTn id="13"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3">
                                            <p:txEl>
                                              <p:pRg st="5" end="5"/>
                                            </p:txEl>
                                          </p:spTgt>
                                        </p:tgtEl>
                                        <p:attrNameLst>
                                          <p:attrName>style.visibility</p:attrName>
                                        </p:attrNameLst>
                                      </p:cBhvr>
                                      <p:to>
                                        <p:strVal val="visible"/>
                                      </p:to>
                                    </p:set>
                                    <p:anim calcmode="lin" valueType="num">
                                      <p:cBhvr additive="base">
                                        <p:cTn id="19" dur="500" fill="hold"/>
                                        <p:tgtEl>
                                          <p:spTgt spid="4096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0963">
                                            <p:txEl>
                                              <p:pRg st="8" end="8"/>
                                            </p:txEl>
                                          </p:spTgt>
                                        </p:tgtEl>
                                        <p:attrNameLst>
                                          <p:attrName>style.visibility</p:attrName>
                                        </p:attrNameLst>
                                      </p:cBhvr>
                                      <p:to>
                                        <p:strVal val="visible"/>
                                      </p:to>
                                    </p:set>
                                    <p:anim calcmode="lin" valueType="num">
                                      <p:cBhvr additive="base">
                                        <p:cTn id="25" dur="500" fill="hold"/>
                                        <p:tgtEl>
                                          <p:spTgt spid="40963">
                                            <p:txEl>
                                              <p:pRg st="8" end="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6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0963">
                                            <p:txEl>
                                              <p:pRg st="10" end="10"/>
                                            </p:txEl>
                                          </p:spTgt>
                                        </p:tgtEl>
                                        <p:attrNameLst>
                                          <p:attrName>style.visibility</p:attrName>
                                        </p:attrNameLst>
                                      </p:cBhvr>
                                      <p:to>
                                        <p:strVal val="visible"/>
                                      </p:to>
                                    </p:set>
                                    <p:anim calcmode="lin" valueType="num">
                                      <p:cBhvr additive="base">
                                        <p:cTn id="31" dur="500" fill="hold"/>
                                        <p:tgtEl>
                                          <p:spTgt spid="40963">
                                            <p:txEl>
                                              <p:pRg st="10" end="1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096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228600"/>
            <a:ext cx="7772400" cy="685800"/>
          </a:xfrm>
        </p:spPr>
        <p:txBody>
          <a:bodyPr/>
          <a:lstStyle/>
          <a:p>
            <a:r>
              <a:rPr lang="en-US"/>
              <a:t>Mi Querido Pais</a:t>
            </a:r>
          </a:p>
        </p:txBody>
      </p:sp>
      <p:sp>
        <p:nvSpPr>
          <p:cNvPr id="43011" name="Rectangle 3"/>
          <p:cNvSpPr>
            <a:spLocks noGrp="1" noChangeArrowheads="1"/>
          </p:cNvSpPr>
          <p:nvPr>
            <p:ph type="body" sz="half" idx="1"/>
          </p:nvPr>
        </p:nvSpPr>
        <p:spPr>
          <a:xfrm>
            <a:off x="228600" y="990600"/>
            <a:ext cx="4038600" cy="5410200"/>
          </a:xfrm>
          <a:ln w="3175">
            <a:solidFill>
              <a:schemeClr val="tx1"/>
            </a:solidFill>
            <a:miter lim="800000"/>
            <a:headEnd/>
            <a:tailEnd/>
          </a:ln>
        </p:spPr>
        <p:txBody>
          <a:bodyPr/>
          <a:lstStyle/>
          <a:p>
            <a:pPr algn="ctr">
              <a:buFontTx/>
              <a:buNone/>
            </a:pPr>
            <a:r>
              <a:rPr lang="en-US" sz="2400" u="sng"/>
              <a:t>Activities</a:t>
            </a:r>
          </a:p>
          <a:p>
            <a:pPr algn="ctr">
              <a:lnSpc>
                <a:spcPct val="30000"/>
              </a:lnSpc>
              <a:buFontTx/>
              <a:buNone/>
            </a:pPr>
            <a:endParaRPr lang="en-US" sz="1800"/>
          </a:p>
          <a:p>
            <a:pPr>
              <a:buFontTx/>
              <a:buNone/>
            </a:pPr>
            <a:r>
              <a:rPr lang="en-US" sz="1800"/>
              <a:t>	</a:t>
            </a:r>
            <a:r>
              <a:rPr lang="en-US" sz="1800" u="sng"/>
              <a:t>Remittance Information Service</a:t>
            </a:r>
            <a:r>
              <a:rPr lang="en-US" sz="1800"/>
              <a:t> </a:t>
            </a:r>
            <a:r>
              <a:rPr lang="en-US" sz="1400"/>
              <a:t>market research conducted, communication strategy &amp; outreach program designed, program initiated to reach the “unbanked”, partnerships pursued with private financial services providers.</a:t>
            </a:r>
          </a:p>
          <a:p>
            <a:pPr>
              <a:lnSpc>
                <a:spcPct val="30000"/>
              </a:lnSpc>
              <a:buFontTx/>
              <a:buNone/>
            </a:pPr>
            <a:endParaRPr lang="en-US" sz="1400"/>
          </a:p>
          <a:p>
            <a:pPr algn="ctr">
              <a:buFontTx/>
              <a:buNone/>
            </a:pPr>
            <a:r>
              <a:rPr lang="en-US" sz="1800" u="sng"/>
              <a:t>Community Outreach Program</a:t>
            </a:r>
            <a:endParaRPr lang="en-US" sz="1400"/>
          </a:p>
          <a:p>
            <a:pPr>
              <a:buFontTx/>
              <a:buNone/>
            </a:pPr>
            <a:r>
              <a:rPr lang="en-US" sz="1400"/>
              <a:t>	target areas identified, communications plan developed and launched, cultural/education program initiated to help migrants link develop and/or link with local organizations.</a:t>
            </a:r>
          </a:p>
          <a:p>
            <a:pPr>
              <a:lnSpc>
                <a:spcPct val="30000"/>
              </a:lnSpc>
              <a:buFontTx/>
              <a:buNone/>
            </a:pPr>
            <a:endParaRPr lang="en-US" sz="1400"/>
          </a:p>
          <a:p>
            <a:pPr algn="ctr">
              <a:buFontTx/>
              <a:buNone/>
            </a:pPr>
            <a:r>
              <a:rPr lang="en-US" sz="1400"/>
              <a:t>	</a:t>
            </a:r>
            <a:r>
              <a:rPr lang="en-US" sz="1800" u="sng"/>
              <a:t>Development Fund</a:t>
            </a:r>
            <a:endParaRPr lang="en-US" sz="1400"/>
          </a:p>
          <a:p>
            <a:pPr>
              <a:buFontTx/>
              <a:buNone/>
            </a:pPr>
            <a:r>
              <a:rPr lang="en-US" sz="1400"/>
              <a:t>	financing arrangements and legal structure decided upon, selection of board, etc.</a:t>
            </a:r>
          </a:p>
          <a:p>
            <a:pPr algn="ctr">
              <a:lnSpc>
                <a:spcPct val="40000"/>
              </a:lnSpc>
              <a:buFontTx/>
              <a:buNone/>
            </a:pPr>
            <a:endParaRPr lang="en-US" sz="1400"/>
          </a:p>
          <a:p>
            <a:pPr algn="ctr">
              <a:buFontTx/>
              <a:buNone/>
            </a:pPr>
            <a:r>
              <a:rPr lang="en-US" sz="1800" u="sng"/>
              <a:t>Marketing Program</a:t>
            </a:r>
            <a:endParaRPr lang="en-US" sz="1400"/>
          </a:p>
          <a:p>
            <a:pPr>
              <a:buFontTx/>
              <a:buNone/>
            </a:pPr>
            <a:r>
              <a:rPr lang="en-US" sz="1400"/>
              <a:t>	Program designed and negotiated with U.S.&amp; Latin American partners, products identified, markets targeted and campaigns designed</a:t>
            </a:r>
          </a:p>
        </p:txBody>
      </p:sp>
      <p:sp>
        <p:nvSpPr>
          <p:cNvPr id="43012" name="Rectangle 4"/>
          <p:cNvSpPr>
            <a:spLocks noGrp="1" noChangeArrowheads="1"/>
          </p:cNvSpPr>
          <p:nvPr>
            <p:ph type="body" sz="half" idx="2"/>
          </p:nvPr>
        </p:nvSpPr>
        <p:spPr>
          <a:xfrm>
            <a:off x="5029200" y="990600"/>
            <a:ext cx="3962400" cy="5486400"/>
          </a:xfrm>
          <a:ln w="3175">
            <a:solidFill>
              <a:schemeClr val="tx1"/>
            </a:solidFill>
            <a:miter lim="800000"/>
            <a:headEnd/>
            <a:tailEnd/>
          </a:ln>
        </p:spPr>
        <p:txBody>
          <a:bodyPr/>
          <a:lstStyle/>
          <a:p>
            <a:pPr algn="ctr">
              <a:buFontTx/>
              <a:buNone/>
            </a:pPr>
            <a:r>
              <a:rPr lang="en-US" sz="2400" u="sng"/>
              <a:t>Milestones</a:t>
            </a:r>
            <a:endParaRPr lang="en-US" sz="1800"/>
          </a:p>
          <a:p>
            <a:pPr algn="ctr">
              <a:lnSpc>
                <a:spcPct val="20000"/>
              </a:lnSpc>
              <a:buFontTx/>
              <a:buNone/>
            </a:pPr>
            <a:endParaRPr lang="en-US" sz="1800"/>
          </a:p>
          <a:p>
            <a:pPr algn="ctr">
              <a:buFontTx/>
              <a:buNone/>
            </a:pPr>
            <a:r>
              <a:rPr lang="en-US" sz="1800" u="sng"/>
              <a:t>Remittance Information Service</a:t>
            </a:r>
          </a:p>
          <a:p>
            <a:pPr>
              <a:buFontTx/>
              <a:buNone/>
            </a:pPr>
            <a:r>
              <a:rPr lang="en-US" sz="1800" u="sng"/>
              <a:t>	</a:t>
            </a:r>
            <a:r>
              <a:rPr lang="en-US" sz="1400"/>
              <a:t>Information system functioning, customers use system to lower transaction cost of remittances &amp; first partnership signed with private financial services provider to reach “unbanked.”</a:t>
            </a:r>
          </a:p>
          <a:p>
            <a:pPr>
              <a:lnSpc>
                <a:spcPct val="0"/>
              </a:lnSpc>
              <a:buFontTx/>
              <a:buNone/>
            </a:pPr>
            <a:endParaRPr lang="en-US" sz="1800" u="sng"/>
          </a:p>
          <a:p>
            <a:pPr>
              <a:buFontTx/>
              <a:buNone/>
            </a:pPr>
            <a:r>
              <a:rPr lang="en-US" sz="1800" u="sng"/>
              <a:t>	</a:t>
            </a:r>
            <a:r>
              <a:rPr lang="en-US" sz="1800"/>
              <a:t> </a:t>
            </a:r>
            <a:r>
              <a:rPr lang="en-US" sz="1800" u="sng"/>
              <a:t>Community Outreach Program</a:t>
            </a:r>
          </a:p>
          <a:p>
            <a:pPr>
              <a:buFontTx/>
              <a:buNone/>
            </a:pPr>
            <a:r>
              <a:rPr lang="en-US" sz="1800" u="sng"/>
              <a:t>	</a:t>
            </a:r>
            <a:r>
              <a:rPr lang="en-US" sz="1400"/>
              <a:t>First new community groups formed, linkages strengthened with existing Hispanic and Anglo groups.  Agreement signed for joint cooperation.</a:t>
            </a:r>
          </a:p>
          <a:p>
            <a:pPr>
              <a:lnSpc>
                <a:spcPct val="20000"/>
              </a:lnSpc>
              <a:buFontTx/>
              <a:buNone/>
            </a:pPr>
            <a:endParaRPr lang="en-US" sz="1400"/>
          </a:p>
          <a:p>
            <a:pPr algn="ctr">
              <a:buFontTx/>
              <a:buNone/>
            </a:pPr>
            <a:r>
              <a:rPr lang="en-US" sz="1800" u="sng"/>
              <a:t>Development Fund</a:t>
            </a:r>
          </a:p>
          <a:p>
            <a:pPr>
              <a:buFontTx/>
              <a:buNone/>
            </a:pPr>
            <a:r>
              <a:rPr lang="en-US" sz="1400"/>
              <a:t>	501c3 NGO established to manage fund, matching mechanism legally established, fund begins to operate.</a:t>
            </a:r>
          </a:p>
          <a:p>
            <a:pPr algn="ctr">
              <a:buFontTx/>
              <a:buNone/>
            </a:pPr>
            <a:r>
              <a:rPr lang="en-US" sz="1800" u="sng"/>
              <a:t>Marketing Program</a:t>
            </a:r>
          </a:p>
          <a:p>
            <a:pPr>
              <a:buFontTx/>
              <a:buNone/>
            </a:pPr>
            <a:r>
              <a:rPr lang="en-US" sz="1400"/>
              <a:t>	First marketing events held, product sales agreements executed and sale of products initiated.</a:t>
            </a:r>
            <a:endParaRPr lang="en-US" sz="1800" u="sng"/>
          </a:p>
        </p:txBody>
      </p:sp>
      <p:sp>
        <p:nvSpPr>
          <p:cNvPr id="43013" name="AutoShape 5"/>
          <p:cNvSpPr>
            <a:spLocks noChangeArrowheads="1"/>
          </p:cNvSpPr>
          <p:nvPr/>
        </p:nvSpPr>
        <p:spPr bwMode="auto">
          <a:xfrm>
            <a:off x="4343400" y="3124200"/>
            <a:ext cx="609600" cy="457200"/>
          </a:xfrm>
          <a:prstGeom prst="rightArrow">
            <a:avLst>
              <a:gd name="adj1" fmla="val 50000"/>
              <a:gd name="adj2" fmla="val 33333"/>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bg/>
                                          </p:spTgt>
                                        </p:tgtEl>
                                        <p:attrNameLst>
                                          <p:attrName>style.visibility</p:attrName>
                                        </p:attrNameLst>
                                      </p:cBhvr>
                                      <p:to>
                                        <p:strVal val="visible"/>
                                      </p:to>
                                    </p:set>
                                    <p:anim calcmode="lin" valueType="num">
                                      <p:cBhvr additive="base">
                                        <p:cTn id="7" dur="500" fill="hold"/>
                                        <p:tgtEl>
                                          <p:spTgt spid="43011">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bg/>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 calcmode="lin" valueType="num">
                                      <p:cBhvr additive="base">
                                        <p:cTn id="13" dur="500" fill="hold"/>
                                        <p:tgtEl>
                                          <p:spTgt spid="430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011">
                                            <p:txEl>
                                              <p:pRg st="2" end="2"/>
                                            </p:txEl>
                                          </p:spTgt>
                                        </p:tgtEl>
                                        <p:attrNameLst>
                                          <p:attrName>style.visibility</p:attrName>
                                        </p:attrNameLst>
                                      </p:cBhvr>
                                      <p:to>
                                        <p:strVal val="visible"/>
                                      </p:to>
                                    </p:set>
                                    <p:anim calcmode="lin" valueType="num">
                                      <p:cBhvr additive="base">
                                        <p:cTn id="19" dur="500" fill="hold"/>
                                        <p:tgtEl>
                                          <p:spTgt spid="430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3011">
                                            <p:txEl>
                                              <p:pRg st="4" end="4"/>
                                            </p:txEl>
                                          </p:spTgt>
                                        </p:tgtEl>
                                        <p:attrNameLst>
                                          <p:attrName>style.visibility</p:attrName>
                                        </p:attrNameLst>
                                      </p:cBhvr>
                                      <p:to>
                                        <p:strVal val="visible"/>
                                      </p:to>
                                    </p:set>
                                    <p:anim calcmode="lin" valueType="num">
                                      <p:cBhvr additive="base">
                                        <p:cTn id="25" dur="500" fill="hold"/>
                                        <p:tgtEl>
                                          <p:spTgt spid="4301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30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3011">
                                            <p:txEl>
                                              <p:pRg st="5" end="5"/>
                                            </p:txEl>
                                          </p:spTgt>
                                        </p:tgtEl>
                                        <p:attrNameLst>
                                          <p:attrName>style.visibility</p:attrName>
                                        </p:attrNameLst>
                                      </p:cBhvr>
                                      <p:to>
                                        <p:strVal val="visible"/>
                                      </p:to>
                                    </p:set>
                                    <p:anim calcmode="lin" valueType="num">
                                      <p:cBhvr additive="base">
                                        <p:cTn id="31" dur="500" fill="hold"/>
                                        <p:tgtEl>
                                          <p:spTgt spid="4301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30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3011">
                                            <p:txEl>
                                              <p:pRg st="7" end="7"/>
                                            </p:txEl>
                                          </p:spTgt>
                                        </p:tgtEl>
                                        <p:attrNameLst>
                                          <p:attrName>style.visibility</p:attrName>
                                        </p:attrNameLst>
                                      </p:cBhvr>
                                      <p:to>
                                        <p:strVal val="visible"/>
                                      </p:to>
                                    </p:set>
                                    <p:anim calcmode="lin" valueType="num">
                                      <p:cBhvr additive="base">
                                        <p:cTn id="37" dur="500" fill="hold"/>
                                        <p:tgtEl>
                                          <p:spTgt spid="43011">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301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3011">
                                            <p:txEl>
                                              <p:pRg st="8" end="8"/>
                                            </p:txEl>
                                          </p:spTgt>
                                        </p:tgtEl>
                                        <p:attrNameLst>
                                          <p:attrName>style.visibility</p:attrName>
                                        </p:attrNameLst>
                                      </p:cBhvr>
                                      <p:to>
                                        <p:strVal val="visible"/>
                                      </p:to>
                                    </p:set>
                                    <p:anim calcmode="lin" valueType="num">
                                      <p:cBhvr additive="base">
                                        <p:cTn id="43" dur="500" fill="hold"/>
                                        <p:tgtEl>
                                          <p:spTgt spid="43011">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301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3011">
                                            <p:txEl>
                                              <p:pRg st="10" end="10"/>
                                            </p:txEl>
                                          </p:spTgt>
                                        </p:tgtEl>
                                        <p:attrNameLst>
                                          <p:attrName>style.visibility</p:attrName>
                                        </p:attrNameLst>
                                      </p:cBhvr>
                                      <p:to>
                                        <p:strVal val="visible"/>
                                      </p:to>
                                    </p:set>
                                    <p:anim calcmode="lin" valueType="num">
                                      <p:cBhvr additive="base">
                                        <p:cTn id="49" dur="500" fill="hold"/>
                                        <p:tgtEl>
                                          <p:spTgt spid="43011">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301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3011">
                                            <p:txEl>
                                              <p:pRg st="11" end="11"/>
                                            </p:txEl>
                                          </p:spTgt>
                                        </p:tgtEl>
                                        <p:attrNameLst>
                                          <p:attrName>style.visibility</p:attrName>
                                        </p:attrNameLst>
                                      </p:cBhvr>
                                      <p:to>
                                        <p:strVal val="visible"/>
                                      </p:to>
                                    </p:set>
                                    <p:anim calcmode="lin" valueType="num">
                                      <p:cBhvr additive="base">
                                        <p:cTn id="55" dur="500" fill="hold"/>
                                        <p:tgtEl>
                                          <p:spTgt spid="43011">
                                            <p:txEl>
                                              <p:pRg st="11" end="1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3011">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3013"/>
                                        </p:tgtEl>
                                        <p:attrNameLst>
                                          <p:attrName>style.visibility</p:attrName>
                                        </p:attrNameLst>
                                      </p:cBhvr>
                                      <p:to>
                                        <p:strVal val="visible"/>
                                      </p:to>
                                    </p:set>
                                    <p:anim calcmode="lin" valueType="num">
                                      <p:cBhvr additive="base">
                                        <p:cTn id="61" dur="500" fill="hold"/>
                                        <p:tgtEl>
                                          <p:spTgt spid="43013"/>
                                        </p:tgtEl>
                                        <p:attrNameLst>
                                          <p:attrName>ppt_x</p:attrName>
                                        </p:attrNameLst>
                                      </p:cBhvr>
                                      <p:tavLst>
                                        <p:tav tm="0">
                                          <p:val>
                                            <p:strVal val="0-#ppt_w/2"/>
                                          </p:val>
                                        </p:tav>
                                        <p:tav tm="100000">
                                          <p:val>
                                            <p:strVal val="#ppt_x"/>
                                          </p:val>
                                        </p:tav>
                                      </p:tavLst>
                                    </p:anim>
                                    <p:anim calcmode="lin" valueType="num">
                                      <p:cBhvr additive="base">
                                        <p:cTn id="62" dur="500" fill="hold"/>
                                        <p:tgtEl>
                                          <p:spTgt spid="43013"/>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43012">
                                            <p:bg/>
                                          </p:spTgt>
                                        </p:tgtEl>
                                        <p:attrNameLst>
                                          <p:attrName>style.visibility</p:attrName>
                                        </p:attrNameLst>
                                      </p:cBhvr>
                                      <p:to>
                                        <p:strVal val="visible"/>
                                      </p:to>
                                    </p:set>
                                    <p:anim calcmode="lin" valueType="num">
                                      <p:cBhvr additive="base">
                                        <p:cTn id="67" dur="500" fill="hold"/>
                                        <p:tgtEl>
                                          <p:spTgt spid="43012">
                                            <p:bg/>
                                          </p:spTgt>
                                        </p:tgtEl>
                                        <p:attrNameLst>
                                          <p:attrName>ppt_x</p:attrName>
                                        </p:attrNameLst>
                                      </p:cBhvr>
                                      <p:tavLst>
                                        <p:tav tm="0">
                                          <p:val>
                                            <p:strVal val="0-#ppt_w/2"/>
                                          </p:val>
                                        </p:tav>
                                        <p:tav tm="100000">
                                          <p:val>
                                            <p:strVal val="#ppt_x"/>
                                          </p:val>
                                        </p:tav>
                                      </p:tavLst>
                                    </p:anim>
                                    <p:anim calcmode="lin" valueType="num">
                                      <p:cBhvr additive="base">
                                        <p:cTn id="68" dur="500" fill="hold"/>
                                        <p:tgtEl>
                                          <p:spTgt spid="43012">
                                            <p:bg/>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43012">
                                            <p:txEl>
                                              <p:pRg st="0" end="0"/>
                                            </p:txEl>
                                          </p:spTgt>
                                        </p:tgtEl>
                                        <p:attrNameLst>
                                          <p:attrName>style.visibility</p:attrName>
                                        </p:attrNameLst>
                                      </p:cBhvr>
                                      <p:to>
                                        <p:strVal val="visible"/>
                                      </p:to>
                                    </p:set>
                                    <p:anim calcmode="lin" valueType="num">
                                      <p:cBhvr additive="base">
                                        <p:cTn id="73" dur="500" fill="hold"/>
                                        <p:tgtEl>
                                          <p:spTgt spid="43012">
                                            <p:txEl>
                                              <p:pRg st="0" end="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430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43012">
                                            <p:txEl>
                                              <p:pRg st="2" end="2"/>
                                            </p:txEl>
                                          </p:spTgt>
                                        </p:tgtEl>
                                        <p:attrNameLst>
                                          <p:attrName>style.visibility</p:attrName>
                                        </p:attrNameLst>
                                      </p:cBhvr>
                                      <p:to>
                                        <p:strVal val="visible"/>
                                      </p:to>
                                    </p:set>
                                    <p:anim calcmode="lin" valueType="num">
                                      <p:cBhvr additive="base">
                                        <p:cTn id="79" dur="500" fill="hold"/>
                                        <p:tgtEl>
                                          <p:spTgt spid="43012">
                                            <p:txEl>
                                              <p:pRg st="2" end="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430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43012">
                                            <p:txEl>
                                              <p:pRg st="3" end="3"/>
                                            </p:txEl>
                                          </p:spTgt>
                                        </p:tgtEl>
                                        <p:attrNameLst>
                                          <p:attrName>style.visibility</p:attrName>
                                        </p:attrNameLst>
                                      </p:cBhvr>
                                      <p:to>
                                        <p:strVal val="visible"/>
                                      </p:to>
                                    </p:set>
                                    <p:anim calcmode="lin" valueType="num">
                                      <p:cBhvr additive="base">
                                        <p:cTn id="85" dur="500" fill="hold"/>
                                        <p:tgtEl>
                                          <p:spTgt spid="43012">
                                            <p:txEl>
                                              <p:pRg st="3" end="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4301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43012">
                                            <p:txEl>
                                              <p:pRg st="5" end="5"/>
                                            </p:txEl>
                                          </p:spTgt>
                                        </p:tgtEl>
                                        <p:attrNameLst>
                                          <p:attrName>style.visibility</p:attrName>
                                        </p:attrNameLst>
                                      </p:cBhvr>
                                      <p:to>
                                        <p:strVal val="visible"/>
                                      </p:to>
                                    </p:set>
                                    <p:anim calcmode="lin" valueType="num">
                                      <p:cBhvr additive="base">
                                        <p:cTn id="91" dur="500" fill="hold"/>
                                        <p:tgtEl>
                                          <p:spTgt spid="43012">
                                            <p:txEl>
                                              <p:pRg st="5" end="5"/>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4301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43012">
                                            <p:txEl>
                                              <p:pRg st="6" end="6"/>
                                            </p:txEl>
                                          </p:spTgt>
                                        </p:tgtEl>
                                        <p:attrNameLst>
                                          <p:attrName>style.visibility</p:attrName>
                                        </p:attrNameLst>
                                      </p:cBhvr>
                                      <p:to>
                                        <p:strVal val="visible"/>
                                      </p:to>
                                    </p:set>
                                    <p:anim calcmode="lin" valueType="num">
                                      <p:cBhvr additive="base">
                                        <p:cTn id="97" dur="500" fill="hold"/>
                                        <p:tgtEl>
                                          <p:spTgt spid="43012">
                                            <p:txEl>
                                              <p:pRg st="6" end="6"/>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4301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43012">
                                            <p:txEl>
                                              <p:pRg st="8" end="8"/>
                                            </p:txEl>
                                          </p:spTgt>
                                        </p:tgtEl>
                                        <p:attrNameLst>
                                          <p:attrName>style.visibility</p:attrName>
                                        </p:attrNameLst>
                                      </p:cBhvr>
                                      <p:to>
                                        <p:strVal val="visible"/>
                                      </p:to>
                                    </p:set>
                                    <p:anim calcmode="lin" valueType="num">
                                      <p:cBhvr additive="base">
                                        <p:cTn id="103" dur="500" fill="hold"/>
                                        <p:tgtEl>
                                          <p:spTgt spid="43012">
                                            <p:txEl>
                                              <p:pRg st="8" end="8"/>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4301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43012">
                                            <p:txEl>
                                              <p:pRg st="9" end="9"/>
                                            </p:txEl>
                                          </p:spTgt>
                                        </p:tgtEl>
                                        <p:attrNameLst>
                                          <p:attrName>style.visibility</p:attrName>
                                        </p:attrNameLst>
                                      </p:cBhvr>
                                      <p:to>
                                        <p:strVal val="visible"/>
                                      </p:to>
                                    </p:set>
                                    <p:anim calcmode="lin" valueType="num">
                                      <p:cBhvr additive="base">
                                        <p:cTn id="109" dur="500" fill="hold"/>
                                        <p:tgtEl>
                                          <p:spTgt spid="43012">
                                            <p:txEl>
                                              <p:pRg st="9" end="9"/>
                                            </p:txEl>
                                          </p:spTgt>
                                        </p:tgtEl>
                                        <p:attrNameLst>
                                          <p:attrName>ppt_x</p:attrName>
                                        </p:attrNameLst>
                                      </p:cBhvr>
                                      <p:tavLst>
                                        <p:tav tm="0">
                                          <p:val>
                                            <p:strVal val="0-#ppt_w/2"/>
                                          </p:val>
                                        </p:tav>
                                        <p:tav tm="100000">
                                          <p:val>
                                            <p:strVal val="#ppt_x"/>
                                          </p:val>
                                        </p:tav>
                                      </p:tavLst>
                                    </p:anim>
                                    <p:anim calcmode="lin" valueType="num">
                                      <p:cBhvr additive="base">
                                        <p:cTn id="110" dur="500" fill="hold"/>
                                        <p:tgtEl>
                                          <p:spTgt spid="4301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43012">
                                            <p:txEl>
                                              <p:pRg st="10" end="10"/>
                                            </p:txEl>
                                          </p:spTgt>
                                        </p:tgtEl>
                                        <p:attrNameLst>
                                          <p:attrName>style.visibility</p:attrName>
                                        </p:attrNameLst>
                                      </p:cBhvr>
                                      <p:to>
                                        <p:strVal val="visible"/>
                                      </p:to>
                                    </p:set>
                                    <p:anim calcmode="lin" valueType="num">
                                      <p:cBhvr additive="base">
                                        <p:cTn id="115" dur="500" fill="hold"/>
                                        <p:tgtEl>
                                          <p:spTgt spid="43012">
                                            <p:txEl>
                                              <p:pRg st="10" end="10"/>
                                            </p:txEl>
                                          </p:spTgt>
                                        </p:tgtEl>
                                        <p:attrNameLst>
                                          <p:attrName>ppt_x</p:attrName>
                                        </p:attrNameLst>
                                      </p:cBhvr>
                                      <p:tavLst>
                                        <p:tav tm="0">
                                          <p:val>
                                            <p:strVal val="0-#ppt_w/2"/>
                                          </p:val>
                                        </p:tav>
                                        <p:tav tm="100000">
                                          <p:val>
                                            <p:strVal val="#ppt_x"/>
                                          </p:val>
                                        </p:tav>
                                      </p:tavLst>
                                    </p:anim>
                                    <p:anim calcmode="lin" valueType="num">
                                      <p:cBhvr additive="base">
                                        <p:cTn id="116" dur="500" fill="hold"/>
                                        <p:tgtEl>
                                          <p:spTgt spid="4301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43012">
                                            <p:txEl>
                                              <p:pRg st="11" end="11"/>
                                            </p:txEl>
                                          </p:spTgt>
                                        </p:tgtEl>
                                        <p:attrNameLst>
                                          <p:attrName>style.visibility</p:attrName>
                                        </p:attrNameLst>
                                      </p:cBhvr>
                                      <p:to>
                                        <p:strVal val="visible"/>
                                      </p:to>
                                    </p:set>
                                    <p:anim calcmode="lin" valueType="num">
                                      <p:cBhvr additive="base">
                                        <p:cTn id="121" dur="500" fill="hold"/>
                                        <p:tgtEl>
                                          <p:spTgt spid="43012">
                                            <p:txEl>
                                              <p:pRg st="11" end="11"/>
                                            </p:txEl>
                                          </p:spTgt>
                                        </p:tgtEl>
                                        <p:attrNameLst>
                                          <p:attrName>ppt_x</p:attrName>
                                        </p:attrNameLst>
                                      </p:cBhvr>
                                      <p:tavLst>
                                        <p:tav tm="0">
                                          <p:val>
                                            <p:strVal val="0-#ppt_w/2"/>
                                          </p:val>
                                        </p:tav>
                                        <p:tav tm="100000">
                                          <p:val>
                                            <p:strVal val="#ppt_x"/>
                                          </p:val>
                                        </p:tav>
                                      </p:tavLst>
                                    </p:anim>
                                    <p:anim calcmode="lin" valueType="num">
                                      <p:cBhvr additive="base">
                                        <p:cTn id="122" dur="500" fill="hold"/>
                                        <p:tgtEl>
                                          <p:spTgt spid="43012">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nimBg="1" autoUpdateAnimBg="0"/>
      <p:bldP spid="43012" grpId="0" build="p" animBg="1" autoUpdateAnimBg="0"/>
      <p:bldP spid="430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Mi Querido Pais</a:t>
            </a:r>
          </a:p>
        </p:txBody>
      </p:sp>
      <p:sp>
        <p:nvSpPr>
          <p:cNvPr id="45059" name="Rectangle 3"/>
          <p:cNvSpPr>
            <a:spLocks noGrp="1" noChangeArrowheads="1"/>
          </p:cNvSpPr>
          <p:nvPr>
            <p:ph type="body" sz="half" idx="1"/>
          </p:nvPr>
        </p:nvSpPr>
        <p:spPr>
          <a:xfrm>
            <a:off x="685800" y="1981200"/>
            <a:ext cx="7010400" cy="4114800"/>
          </a:xfrm>
        </p:spPr>
        <p:txBody>
          <a:bodyPr/>
          <a:lstStyle/>
          <a:p>
            <a:pPr algn="ctr">
              <a:buFontTx/>
              <a:buNone/>
            </a:pPr>
            <a:r>
              <a:rPr lang="en-US" u="sng"/>
              <a:t>Funding</a:t>
            </a:r>
          </a:p>
          <a:p>
            <a:pPr algn="ctr">
              <a:buFontTx/>
              <a:buNone/>
            </a:pPr>
            <a:endParaRPr lang="en-US" sz="2800"/>
          </a:p>
          <a:p>
            <a:pPr algn="ctr">
              <a:buFontTx/>
              <a:buNone/>
            </a:pPr>
            <a:r>
              <a:rPr lang="en-US" sz="2800"/>
              <a:t>Grant - $20 million</a:t>
            </a:r>
          </a:p>
          <a:p>
            <a:pPr algn="ctr">
              <a:buFontTx/>
              <a:buNone/>
            </a:pPr>
            <a:endParaRPr lang="en-US" sz="2800"/>
          </a:p>
          <a:p>
            <a:pPr algn="ctr">
              <a:buFontTx/>
              <a:buNone/>
            </a:pPr>
            <a:r>
              <a:rPr lang="en-US" sz="2800"/>
              <a:t>Matching Fund - $20 million</a:t>
            </a:r>
          </a:p>
          <a:p>
            <a:pPr algn="ctr">
              <a:buFontTx/>
              <a:buNone/>
            </a:pPr>
            <a:endParaRPr lang="en-US" sz="2800"/>
          </a:p>
          <a:p>
            <a:pPr algn="ctr">
              <a:buFontTx/>
              <a:buNone/>
            </a:pPr>
            <a:r>
              <a:rPr lang="en-US" sz="2800"/>
              <a:t>Partnership Fund - $10 million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09600"/>
            <a:ext cx="7772400" cy="838200"/>
          </a:xfrm>
        </p:spPr>
        <p:txBody>
          <a:bodyPr/>
          <a:lstStyle/>
          <a:p>
            <a:r>
              <a:rPr lang="en-US"/>
              <a:t>Mi Querido Pais Program</a:t>
            </a:r>
          </a:p>
        </p:txBody>
      </p:sp>
      <p:sp>
        <p:nvSpPr>
          <p:cNvPr id="11267" name="Rectangle 3"/>
          <p:cNvSpPr>
            <a:spLocks noGrp="1" noChangeArrowheads="1"/>
          </p:cNvSpPr>
          <p:nvPr>
            <p:ph type="body" idx="1"/>
          </p:nvPr>
        </p:nvSpPr>
        <p:spPr>
          <a:xfrm>
            <a:off x="685800" y="1676400"/>
            <a:ext cx="8077200" cy="4419600"/>
          </a:xfrm>
        </p:spPr>
        <p:txBody>
          <a:bodyPr/>
          <a:lstStyle/>
          <a:p>
            <a:pPr>
              <a:buFontTx/>
              <a:buNone/>
            </a:pPr>
            <a:r>
              <a:rPr lang="en-US" sz="1200">
                <a:solidFill>
                  <a:srgbClr val="000000"/>
                </a:solidFill>
                <a:latin typeface="Arial" pitchFamily="34" charset="0"/>
                <a:cs typeface="Times" charset="0"/>
              </a:rPr>
              <a:t>	</a:t>
            </a:r>
          </a:p>
          <a:p>
            <a:pPr>
              <a:buFontTx/>
              <a:buNone/>
            </a:pPr>
            <a:r>
              <a:rPr lang="en-US" sz="1800">
                <a:solidFill>
                  <a:srgbClr val="000000"/>
                </a:solidFill>
                <a:latin typeface="Arial" pitchFamily="34" charset="0"/>
                <a:cs typeface="Times" charset="0"/>
              </a:rPr>
              <a:t>	</a:t>
            </a:r>
            <a:r>
              <a:rPr lang="en-US" sz="2400" b="1">
                <a:solidFill>
                  <a:srgbClr val="000000"/>
                </a:solidFill>
                <a:latin typeface="Arial" pitchFamily="34" charset="0"/>
                <a:cs typeface="Times" charset="0"/>
              </a:rPr>
              <a:t>Opportunity:</a:t>
            </a:r>
            <a:r>
              <a:rPr lang="en-US" sz="2400">
                <a:solidFill>
                  <a:srgbClr val="000000"/>
                </a:solidFill>
                <a:latin typeface="Arial" pitchFamily="34" charset="0"/>
                <a:cs typeface="Times" charset="0"/>
              </a:rPr>
              <a:t>  Radical Demographic Change in America means increased diversity and an opportunity to become a stronger nation</a:t>
            </a:r>
            <a:r>
              <a:rPr lang="en-US" sz="1800">
                <a:solidFill>
                  <a:srgbClr val="000000"/>
                </a:solidFill>
                <a:latin typeface="Arial" pitchFamily="34" charset="0"/>
                <a:cs typeface="Times" charset="0"/>
              </a:rPr>
              <a:t>.  </a:t>
            </a:r>
            <a:endParaRPr lang="en-US" sz="1200">
              <a:solidFill>
                <a:srgbClr val="000000"/>
              </a:solidFill>
              <a:latin typeface="Arial" pitchFamily="34" charset="0"/>
              <a:cs typeface="Times" charset="0"/>
            </a:endParaRPr>
          </a:p>
          <a:p>
            <a:pPr>
              <a:buFontTx/>
              <a:buNone/>
            </a:pPr>
            <a:endParaRPr lang="en-US" sz="1200">
              <a:solidFill>
                <a:srgbClr val="000000"/>
              </a:solidFill>
              <a:latin typeface="Arial" pitchFamily="34" charset="0"/>
              <a:cs typeface="Times" charset="0"/>
            </a:endParaRPr>
          </a:p>
          <a:p>
            <a:pPr>
              <a:buFontTx/>
              <a:buNone/>
            </a:pPr>
            <a:endParaRPr lang="en-US" sz="1200">
              <a:solidFill>
                <a:srgbClr val="000000"/>
              </a:solidFill>
              <a:latin typeface="Arial" pitchFamily="34" charset="0"/>
              <a:cs typeface="Times" charset="0"/>
            </a:endParaRPr>
          </a:p>
          <a:p>
            <a:pPr>
              <a:buFontTx/>
              <a:buNone/>
            </a:pPr>
            <a:endParaRPr lang="en-US" sz="1200">
              <a:solidFill>
                <a:srgbClr val="000000"/>
              </a:solidFill>
              <a:latin typeface="Arial" pitchFamily="34" charset="0"/>
              <a:cs typeface="Times" charset="0"/>
            </a:endParaRPr>
          </a:p>
          <a:p>
            <a:pPr>
              <a:buFontTx/>
              <a:buNone/>
            </a:pPr>
            <a:r>
              <a:rPr lang="en-US" sz="1200">
                <a:solidFill>
                  <a:srgbClr val="000000"/>
                </a:solidFill>
                <a:latin typeface="Arial" pitchFamily="34" charset="0"/>
                <a:cs typeface="Times" charset="0"/>
              </a:rPr>
              <a:t>	</a:t>
            </a:r>
            <a:r>
              <a:rPr lang="en-US" sz="2000" b="1">
                <a:solidFill>
                  <a:srgbClr val="000000"/>
                </a:solidFill>
                <a:latin typeface="Arial" pitchFamily="34" charset="0"/>
                <a:cs typeface="Times" charset="0"/>
              </a:rPr>
              <a:t>Mi Querido Pais Program</a:t>
            </a:r>
            <a:r>
              <a:rPr lang="en-US" sz="2000">
                <a:solidFill>
                  <a:srgbClr val="000000"/>
                </a:solidFill>
                <a:latin typeface="Arial" pitchFamily="34" charset="0"/>
                <a:cs typeface="Times" charset="0"/>
              </a:rPr>
              <a:t> - 5 year, $50 million program to build linkages between U.S. and Latin American communities, promote social and economic initiatives, bridge the North/South cultural gap, and generate over $250 million in private financing for community-led development initiatives in Latin America.</a:t>
            </a:r>
            <a:endParaRPr lang="en-US" sz="2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2286000"/>
            <a:ext cx="7772400" cy="1143000"/>
          </a:xfrm>
        </p:spPr>
        <p:txBody>
          <a:bodyPr/>
          <a:lstStyle/>
          <a:p>
            <a:r>
              <a:rPr lang="en-US"/>
              <a:t>The End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74" name="Object 2"/>
          <p:cNvGraphicFramePr>
            <a:graphicFrameLocks noChangeAspect="1"/>
          </p:cNvGraphicFramePr>
          <p:nvPr/>
        </p:nvGraphicFramePr>
        <p:xfrm>
          <a:off x="457200" y="304800"/>
          <a:ext cx="7924800" cy="4697413"/>
        </p:xfrm>
        <a:graphic>
          <a:graphicData uri="http://schemas.openxmlformats.org/presentationml/2006/ole">
            <mc:AlternateContent xmlns:mc="http://schemas.openxmlformats.org/markup-compatibility/2006">
              <mc:Choice xmlns:v="urn:schemas-microsoft-com:vml" Requires="v">
                <p:oleObj name="Worksheet" r:id="rId3" imgW="5848548" imgH="3467333" progId="Excel.Sheet.8">
                  <p:embed/>
                </p:oleObj>
              </mc:Choice>
              <mc:Fallback>
                <p:oleObj name="Worksheet" r:id="rId3" imgW="5848548" imgH="3467333" progId="Excel.Shee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04800"/>
                        <a:ext cx="7924800" cy="469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5" name="Object 3"/>
          <p:cNvGraphicFramePr>
            <a:graphicFrameLocks noChangeAspect="1"/>
          </p:cNvGraphicFramePr>
          <p:nvPr/>
        </p:nvGraphicFramePr>
        <p:xfrm>
          <a:off x="152400" y="2438400"/>
          <a:ext cx="2009775" cy="3971925"/>
        </p:xfrm>
        <a:graphic>
          <a:graphicData uri="http://schemas.openxmlformats.org/presentationml/2006/ole">
            <mc:AlternateContent xmlns:mc="http://schemas.openxmlformats.org/markup-compatibility/2006">
              <mc:Choice xmlns:v="urn:schemas-microsoft-com:vml" Requires="v">
                <p:oleObj name="Worksheet" r:id="rId5" imgW="2009964" imgH="3972190" progId="Excel.Sheet.8">
                  <p:embed/>
                </p:oleObj>
              </mc:Choice>
              <mc:Fallback>
                <p:oleObj name="Worksheet" r:id="rId5" imgW="2009964" imgH="3972190" progId="Excel.Shee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2438400"/>
                        <a:ext cx="2009775" cy="397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676" name="Object 4"/>
          <p:cNvGraphicFramePr>
            <a:graphicFrameLocks noChangeAspect="1"/>
          </p:cNvGraphicFramePr>
          <p:nvPr/>
        </p:nvGraphicFramePr>
        <p:xfrm>
          <a:off x="7010400" y="2362200"/>
          <a:ext cx="1695450" cy="4125913"/>
        </p:xfrm>
        <a:graphic>
          <a:graphicData uri="http://schemas.openxmlformats.org/presentationml/2006/ole">
            <mc:AlternateContent xmlns:mc="http://schemas.openxmlformats.org/markup-compatibility/2006">
              <mc:Choice xmlns:v="urn:schemas-microsoft-com:vml" Requires="v">
                <p:oleObj name="Worksheet" r:id="rId7" imgW="1695681" imgH="4124620" progId="Excel.Sheet.8">
                  <p:embed/>
                </p:oleObj>
              </mc:Choice>
              <mc:Fallback>
                <p:oleObj name="Worksheet" r:id="rId7" imgW="1695681" imgH="4124620" progId="Excel.Sheet.8">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0400" y="2362200"/>
                        <a:ext cx="1695450" cy="412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677" name="Text Box 5"/>
          <p:cNvSpPr txBox="1">
            <a:spLocks noChangeArrowheads="1"/>
          </p:cNvSpPr>
          <p:nvPr/>
        </p:nvSpPr>
        <p:spPr bwMode="auto">
          <a:xfrm>
            <a:off x="2819400" y="5105400"/>
            <a:ext cx="35687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a:t>Total U.S. Residents of</a:t>
            </a:r>
          </a:p>
          <a:p>
            <a:r>
              <a:rPr lang="en-US" sz="2400"/>
              <a:t>Peruvian Descent - 233,926</a:t>
            </a:r>
          </a:p>
        </p:txBody>
      </p:sp>
      <p:sp>
        <p:nvSpPr>
          <p:cNvPr id="28678" name="Text Box 6"/>
          <p:cNvSpPr txBox="1">
            <a:spLocks noChangeArrowheads="1"/>
          </p:cNvSpPr>
          <p:nvPr/>
        </p:nvSpPr>
        <p:spPr bwMode="auto">
          <a:xfrm>
            <a:off x="6629400" y="1295400"/>
            <a:ext cx="2209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t>Remittances - $819 million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New Jersey Map County"/>
          <p:cNvPicPr>
            <a:picLocks noChangeAspect="1" noChangeArrowheads="1"/>
          </p:cNvPicPr>
          <p:nvPr/>
        </p:nvPicPr>
        <p:blipFill>
          <a:blip r:embed="rId3">
            <a:lum bright="-6000"/>
            <a:extLst>
              <a:ext uri="{28A0092B-C50C-407E-A947-70E740481C1C}">
                <a14:useLocalDpi xmlns:a14="http://schemas.microsoft.com/office/drawing/2010/main" val="0"/>
              </a:ext>
            </a:extLst>
          </a:blip>
          <a:srcRect/>
          <a:stretch>
            <a:fillRect/>
          </a:stretch>
        </p:blipFill>
        <p:spPr bwMode="auto">
          <a:xfrm>
            <a:off x="2362200" y="152400"/>
            <a:ext cx="4191000" cy="6172200"/>
          </a:xfrm>
          <a:prstGeom prst="rect">
            <a:avLst/>
          </a:prstGeom>
          <a:noFill/>
          <a:extLst>
            <a:ext uri="{909E8E84-426E-40DD-AFC4-6F175D3DCCD1}">
              <a14:hiddenFill xmlns:a14="http://schemas.microsoft.com/office/drawing/2010/main">
                <a:solidFill>
                  <a:srgbClr val="FFFFFF"/>
                </a:solidFill>
              </a14:hiddenFill>
            </a:ext>
          </a:extLst>
        </p:spPr>
      </p:pic>
      <p:pic>
        <p:nvPicPr>
          <p:cNvPr id="27651" name="Picture 3" descr="New Jersey County Hispanic Map"/>
          <p:cNvPicPr>
            <a:picLocks noChangeAspect="1" noChangeArrowheads="1"/>
          </p:cNvPicPr>
          <p:nvPr/>
        </p:nvPicPr>
        <p:blipFill>
          <a:blip r:embed="rId4">
            <a:extLst>
              <a:ext uri="{28A0092B-C50C-407E-A947-70E740481C1C}">
                <a14:useLocalDpi xmlns:a14="http://schemas.microsoft.com/office/drawing/2010/main" val="0"/>
              </a:ext>
            </a:extLst>
          </a:blip>
          <a:srcRect l="32401" t="6799" r="30800" b="5200"/>
          <a:stretch>
            <a:fillRect/>
          </a:stretch>
        </p:blipFill>
        <p:spPr bwMode="auto">
          <a:xfrm>
            <a:off x="762000" y="228600"/>
            <a:ext cx="1752600" cy="3143250"/>
          </a:xfrm>
          <a:prstGeom prst="rect">
            <a:avLst/>
          </a:prstGeom>
          <a:noFill/>
          <a:extLst>
            <a:ext uri="{909E8E84-426E-40DD-AFC4-6F175D3DCCD1}">
              <a14:hiddenFill xmlns:a14="http://schemas.microsoft.com/office/drawing/2010/main">
                <a:solidFill>
                  <a:srgbClr val="FFFFFF"/>
                </a:solidFill>
              </a14:hiddenFill>
            </a:ext>
          </a:extLst>
        </p:spPr>
      </p:pic>
      <p:sp>
        <p:nvSpPr>
          <p:cNvPr id="27652" name="Text Box 4"/>
          <p:cNvSpPr txBox="1">
            <a:spLocks noChangeArrowheads="1"/>
          </p:cNvSpPr>
          <p:nvPr/>
        </p:nvSpPr>
        <p:spPr bwMode="auto">
          <a:xfrm>
            <a:off x="2193925" y="239713"/>
            <a:ext cx="1762125" cy="3079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30% - 40% Hispanic</a:t>
            </a:r>
          </a:p>
        </p:txBody>
      </p:sp>
      <p:sp>
        <p:nvSpPr>
          <p:cNvPr id="27654" name="Line 6"/>
          <p:cNvSpPr>
            <a:spLocks noChangeShapeType="1"/>
          </p:cNvSpPr>
          <p:nvPr/>
        </p:nvSpPr>
        <p:spPr bwMode="auto">
          <a:xfrm flipH="1">
            <a:off x="2133600" y="5334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6" name="Text Box 8"/>
          <p:cNvSpPr txBox="1">
            <a:spLocks noChangeArrowheads="1"/>
          </p:cNvSpPr>
          <p:nvPr/>
        </p:nvSpPr>
        <p:spPr bwMode="auto">
          <a:xfrm>
            <a:off x="152400" y="1600200"/>
            <a:ext cx="1762125" cy="307975"/>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15% - 20% Hispanic</a:t>
            </a:r>
            <a:endParaRPr lang="en-US" sz="2400"/>
          </a:p>
        </p:txBody>
      </p:sp>
      <p:sp>
        <p:nvSpPr>
          <p:cNvPr id="27657" name="Line 9"/>
          <p:cNvSpPr>
            <a:spLocks noChangeShapeType="1"/>
          </p:cNvSpPr>
          <p:nvPr/>
        </p:nvSpPr>
        <p:spPr bwMode="auto">
          <a:xfrm>
            <a:off x="990600" y="1905000"/>
            <a:ext cx="3048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8" name="Line 10"/>
          <p:cNvSpPr>
            <a:spLocks noChangeShapeType="1"/>
          </p:cNvSpPr>
          <p:nvPr/>
        </p:nvSpPr>
        <p:spPr bwMode="auto">
          <a:xfrm flipV="1">
            <a:off x="990600" y="1066800"/>
            <a:ext cx="990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60" name="Text Box 12"/>
          <p:cNvSpPr txBox="1">
            <a:spLocks noChangeArrowheads="1"/>
          </p:cNvSpPr>
          <p:nvPr/>
        </p:nvSpPr>
        <p:spPr bwMode="auto">
          <a:xfrm>
            <a:off x="381000" y="3657600"/>
            <a:ext cx="2286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800" b="1"/>
              <a:t>New Jersey</a:t>
            </a:r>
            <a:endParaRPr lang="en-US" sz="2400"/>
          </a:p>
        </p:txBody>
      </p:sp>
      <p:sp>
        <p:nvSpPr>
          <p:cNvPr id="27661" name="Text Box 13"/>
          <p:cNvSpPr txBox="1">
            <a:spLocks noChangeArrowheads="1"/>
          </p:cNvSpPr>
          <p:nvPr/>
        </p:nvSpPr>
        <p:spPr bwMode="auto">
          <a:xfrm>
            <a:off x="6477000" y="1295400"/>
            <a:ext cx="2057400" cy="221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b="1" u="sng"/>
              <a:t>Peruvians</a:t>
            </a:r>
            <a:endParaRPr lang="en-US"/>
          </a:p>
          <a:p>
            <a:pPr>
              <a:spcBef>
                <a:spcPct val="50000"/>
              </a:spcBef>
            </a:pPr>
            <a:r>
              <a:rPr lang="en-US"/>
              <a:t>Passaic County - 11,543</a:t>
            </a:r>
          </a:p>
          <a:p>
            <a:pPr>
              <a:spcBef>
                <a:spcPct val="50000"/>
              </a:spcBef>
            </a:pPr>
            <a:r>
              <a:rPr lang="en-US"/>
              <a:t>Hudson County - 7,440</a:t>
            </a:r>
          </a:p>
          <a:p>
            <a:pPr>
              <a:spcBef>
                <a:spcPct val="50000"/>
              </a:spcBef>
            </a:pPr>
            <a:r>
              <a:rPr lang="en-US"/>
              <a:t>Union County - 4,336</a:t>
            </a:r>
          </a:p>
          <a:p>
            <a:pPr>
              <a:spcBef>
                <a:spcPct val="50000"/>
              </a:spcBef>
            </a:pPr>
            <a:r>
              <a:rPr lang="en-US"/>
              <a:t>Essex County - 3,571</a:t>
            </a:r>
          </a:p>
          <a:p>
            <a:pPr>
              <a:spcBef>
                <a:spcPct val="50000"/>
              </a:spcBef>
            </a:pPr>
            <a:r>
              <a:rPr lang="en-US"/>
              <a:t>Middlesex County - 3,347</a:t>
            </a:r>
          </a:p>
          <a:p>
            <a:pPr>
              <a:spcBef>
                <a:spcPct val="50000"/>
              </a:spcBef>
            </a:pPr>
            <a:r>
              <a:rPr lang="en-US"/>
              <a:t>Bergen County - 3,345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New York Map County"/>
          <p:cNvPicPr>
            <a:picLocks noChangeAspect="1" noChangeArrowheads="1"/>
          </p:cNvPicPr>
          <p:nvPr/>
        </p:nvPicPr>
        <p:blipFill>
          <a:blip r:embed="rId3">
            <a:extLst>
              <a:ext uri="{28A0092B-C50C-407E-A947-70E740481C1C}">
                <a14:useLocalDpi xmlns:a14="http://schemas.microsoft.com/office/drawing/2010/main" val="0"/>
              </a:ext>
            </a:extLst>
          </a:blip>
          <a:srcRect l="970" t="4745" r="9709"/>
          <a:stretch>
            <a:fillRect/>
          </a:stretch>
        </p:blipFill>
        <p:spPr bwMode="auto">
          <a:xfrm>
            <a:off x="2133600" y="63500"/>
            <a:ext cx="7010400" cy="5864225"/>
          </a:xfrm>
          <a:prstGeom prst="rect">
            <a:avLst/>
          </a:prstGeom>
          <a:noFill/>
          <a:extLst>
            <a:ext uri="{909E8E84-426E-40DD-AFC4-6F175D3DCCD1}">
              <a14:hiddenFill xmlns:a14="http://schemas.microsoft.com/office/drawing/2010/main">
                <a:solidFill>
                  <a:srgbClr val="FFFFFF"/>
                </a:solidFill>
              </a14:hiddenFill>
            </a:ext>
          </a:extLst>
        </p:spPr>
      </p:pic>
      <p:pic>
        <p:nvPicPr>
          <p:cNvPr id="29699" name="Picture 3" descr="New York County Hispanic Map"/>
          <p:cNvPicPr>
            <a:picLocks noChangeAspect="1" noChangeArrowheads="1"/>
          </p:cNvPicPr>
          <p:nvPr/>
        </p:nvPicPr>
        <p:blipFill>
          <a:blip r:embed="rId4">
            <a:extLst>
              <a:ext uri="{28A0092B-C50C-407E-A947-70E740481C1C}">
                <a14:useLocalDpi xmlns:a14="http://schemas.microsoft.com/office/drawing/2010/main" val="0"/>
              </a:ext>
            </a:extLst>
          </a:blip>
          <a:srcRect l="9984" t="7423" r="8447" b="7169"/>
          <a:stretch>
            <a:fillRect/>
          </a:stretch>
        </p:blipFill>
        <p:spPr bwMode="auto">
          <a:xfrm>
            <a:off x="382588" y="381000"/>
            <a:ext cx="2665412" cy="209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9700" name="Text Box 4"/>
          <p:cNvSpPr txBox="1">
            <a:spLocks noChangeArrowheads="1"/>
          </p:cNvSpPr>
          <p:nvPr/>
        </p:nvSpPr>
        <p:spPr bwMode="auto">
          <a:xfrm>
            <a:off x="3565525" y="447675"/>
            <a:ext cx="17351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t>New York</a:t>
            </a:r>
            <a:endParaRPr lang="en-US" sz="2400"/>
          </a:p>
        </p:txBody>
      </p:sp>
      <p:sp>
        <p:nvSpPr>
          <p:cNvPr id="29701" name="Text Box 5"/>
          <p:cNvSpPr txBox="1">
            <a:spLocks noChangeArrowheads="1"/>
          </p:cNvSpPr>
          <p:nvPr/>
        </p:nvSpPr>
        <p:spPr bwMode="auto">
          <a:xfrm>
            <a:off x="685800" y="1905000"/>
            <a:ext cx="985838" cy="520700"/>
          </a:xfrm>
          <a:prstGeom prst="rect">
            <a:avLst/>
          </a:prstGeom>
          <a:noFill/>
          <a:ln w="31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t>25% - 48%</a:t>
            </a:r>
          </a:p>
          <a:p>
            <a:pPr algn="ctr"/>
            <a:r>
              <a:rPr lang="en-US"/>
              <a:t>Hispanic</a:t>
            </a:r>
          </a:p>
        </p:txBody>
      </p:sp>
      <p:sp>
        <p:nvSpPr>
          <p:cNvPr id="29702" name="Line 6"/>
          <p:cNvSpPr>
            <a:spLocks noChangeShapeType="1"/>
          </p:cNvSpPr>
          <p:nvPr/>
        </p:nvSpPr>
        <p:spPr bwMode="auto">
          <a:xfrm>
            <a:off x="1676400" y="2133600"/>
            <a:ext cx="6096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4" name="Text Box 8"/>
          <p:cNvSpPr txBox="1">
            <a:spLocks noChangeArrowheads="1"/>
          </p:cNvSpPr>
          <p:nvPr/>
        </p:nvSpPr>
        <p:spPr bwMode="auto">
          <a:xfrm>
            <a:off x="2514600" y="4038600"/>
            <a:ext cx="108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t>Peruvians</a:t>
            </a:r>
          </a:p>
        </p:txBody>
      </p:sp>
      <p:graphicFrame>
        <p:nvGraphicFramePr>
          <p:cNvPr id="29705" name="Object 9"/>
          <p:cNvGraphicFramePr>
            <a:graphicFrameLocks noChangeAspect="1"/>
          </p:cNvGraphicFramePr>
          <p:nvPr/>
        </p:nvGraphicFramePr>
        <p:xfrm>
          <a:off x="1981200" y="4495800"/>
          <a:ext cx="2286000" cy="1760538"/>
        </p:xfrm>
        <a:graphic>
          <a:graphicData uri="http://schemas.openxmlformats.org/presentationml/2006/ole">
            <mc:AlternateContent xmlns:mc="http://schemas.openxmlformats.org/markup-compatibility/2006">
              <mc:Choice xmlns:v="urn:schemas-microsoft-com:vml" Requires="v">
                <p:oleObj name="Worksheet" r:id="rId5" imgW="1905203" imgH="1467364" progId="Excel.Sheet.8">
                  <p:embed/>
                </p:oleObj>
              </mc:Choice>
              <mc:Fallback>
                <p:oleObj name="Worksheet" r:id="rId5" imgW="1905203" imgH="1467364" progId="Excel.Sheet.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4495800"/>
                        <a:ext cx="2286000" cy="176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33400" y="228600"/>
            <a:ext cx="7772400" cy="457200"/>
          </a:xfrm>
        </p:spPr>
        <p:txBody>
          <a:bodyPr/>
          <a:lstStyle/>
          <a:p>
            <a:r>
              <a:rPr lang="en-US" sz="3600"/>
              <a:t>Ecuador</a:t>
            </a:r>
            <a:endParaRPr lang="en-US"/>
          </a:p>
        </p:txBody>
      </p:sp>
      <p:graphicFrame>
        <p:nvGraphicFramePr>
          <p:cNvPr id="2051" name="Object 3"/>
          <p:cNvGraphicFramePr>
            <a:graphicFrameLocks noChangeAspect="1"/>
          </p:cNvGraphicFramePr>
          <p:nvPr/>
        </p:nvGraphicFramePr>
        <p:xfrm>
          <a:off x="681038" y="915988"/>
          <a:ext cx="7050087" cy="4848225"/>
        </p:xfrm>
        <a:graphic>
          <a:graphicData uri="http://schemas.openxmlformats.org/presentationml/2006/ole">
            <mc:AlternateContent xmlns:mc="http://schemas.openxmlformats.org/markup-compatibility/2006">
              <mc:Choice xmlns:v="urn:schemas-microsoft-com:vml" Requires="v">
                <p:oleObj name="Chart" r:id="rId3" imgW="6096361" imgH="4191285" progId="MSGraph.Chart.5">
                  <p:embed followColorScheme="full"/>
                </p:oleObj>
              </mc:Choice>
              <mc:Fallback>
                <p:oleObj name="Chart" r:id="rId3" imgW="6096361" imgH="4191285" progId="MSGraph.Chart.5">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038" y="915988"/>
                        <a:ext cx="7050087" cy="4848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2" name="Text Box 4"/>
          <p:cNvSpPr txBox="1">
            <a:spLocks noChangeArrowheads="1"/>
          </p:cNvSpPr>
          <p:nvPr/>
        </p:nvSpPr>
        <p:spPr bwMode="auto">
          <a:xfrm>
            <a:off x="6019800" y="228600"/>
            <a:ext cx="2667000"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t>Total Population: 260,559</a:t>
            </a:r>
          </a:p>
          <a:p>
            <a:pPr algn="ctr">
              <a:spcBef>
                <a:spcPct val="50000"/>
              </a:spcBef>
            </a:pPr>
            <a:r>
              <a:rPr lang="en-US"/>
              <a:t>New York - 123,472</a:t>
            </a:r>
          </a:p>
          <a:p>
            <a:pPr algn="ctr">
              <a:spcBef>
                <a:spcPct val="50000"/>
              </a:spcBef>
            </a:pPr>
            <a:r>
              <a:rPr lang="en-US"/>
              <a:t>New Jersey - 45,392</a:t>
            </a:r>
          </a:p>
          <a:p>
            <a:pPr algn="ctr">
              <a:spcBef>
                <a:spcPct val="50000"/>
              </a:spcBef>
            </a:pPr>
            <a:r>
              <a:rPr lang="en-US"/>
              <a:t>Florida - 23,939</a:t>
            </a:r>
          </a:p>
          <a:p>
            <a:pPr algn="ctr">
              <a:spcBef>
                <a:spcPct val="50000"/>
              </a:spcBef>
            </a:pPr>
            <a:r>
              <a:rPr lang="en-US"/>
              <a:t>California - 18,115</a:t>
            </a:r>
          </a:p>
          <a:p>
            <a:pPr algn="ctr">
              <a:spcBef>
                <a:spcPct val="50000"/>
              </a:spcBef>
            </a:pPr>
            <a:r>
              <a:rPr lang="en-US"/>
              <a:t>Illinois - 12,060</a:t>
            </a:r>
          </a:p>
        </p:txBody>
      </p:sp>
      <p:sp>
        <p:nvSpPr>
          <p:cNvPr id="2053" name="Text Box 5"/>
          <p:cNvSpPr txBox="1">
            <a:spLocks noChangeArrowheads="1"/>
          </p:cNvSpPr>
          <p:nvPr/>
        </p:nvSpPr>
        <p:spPr bwMode="auto">
          <a:xfrm>
            <a:off x="5791200" y="5867400"/>
            <a:ext cx="29718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t>Remittances - Ecuador - $1.3 billion</a:t>
            </a:r>
            <a:endParaRPr lang="en-US"/>
          </a:p>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304800"/>
            <a:ext cx="7772400" cy="533400"/>
          </a:xfrm>
        </p:spPr>
        <p:txBody>
          <a:bodyPr/>
          <a:lstStyle/>
          <a:p>
            <a:r>
              <a:rPr lang="en-US"/>
              <a:t>Colombia</a:t>
            </a:r>
          </a:p>
        </p:txBody>
      </p:sp>
      <p:graphicFrame>
        <p:nvGraphicFramePr>
          <p:cNvPr id="3075" name="Object 3"/>
          <p:cNvGraphicFramePr>
            <a:graphicFrameLocks noChangeAspect="1"/>
          </p:cNvGraphicFramePr>
          <p:nvPr/>
        </p:nvGraphicFramePr>
        <p:xfrm>
          <a:off x="457200" y="1009650"/>
          <a:ext cx="6937375" cy="5086350"/>
        </p:xfrm>
        <a:graphic>
          <a:graphicData uri="http://schemas.openxmlformats.org/presentationml/2006/ole">
            <mc:AlternateContent xmlns:mc="http://schemas.openxmlformats.org/markup-compatibility/2006">
              <mc:Choice xmlns:v="urn:schemas-microsoft-com:vml" Requires="v">
                <p:oleObj name="Chart" r:id="rId3" imgW="6553697" imgH="4562811" progId="MSGraph.Chart.5">
                  <p:embed followColorScheme="full"/>
                </p:oleObj>
              </mc:Choice>
              <mc:Fallback>
                <p:oleObj name="Chart" r:id="rId3" imgW="6553697" imgH="4562811" progId="MSGraph.Chart.5">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009650"/>
                        <a:ext cx="6937375" cy="5086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7" name="Text Box 5"/>
          <p:cNvSpPr txBox="1">
            <a:spLocks noChangeArrowheads="1"/>
          </p:cNvSpPr>
          <p:nvPr/>
        </p:nvSpPr>
        <p:spPr bwMode="auto">
          <a:xfrm>
            <a:off x="5410200" y="304800"/>
            <a:ext cx="3505200" cy="174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800"/>
              <a:t>Total Population: 470,684</a:t>
            </a:r>
          </a:p>
          <a:p>
            <a:pPr algn="ctr">
              <a:lnSpc>
                <a:spcPct val="80000"/>
              </a:lnSpc>
              <a:spcBef>
                <a:spcPct val="50000"/>
              </a:spcBef>
            </a:pPr>
            <a:r>
              <a:rPr lang="en-US"/>
              <a:t>Florida - 138,768</a:t>
            </a:r>
          </a:p>
          <a:p>
            <a:pPr algn="ctr">
              <a:lnSpc>
                <a:spcPct val="80000"/>
              </a:lnSpc>
              <a:spcBef>
                <a:spcPct val="50000"/>
              </a:spcBef>
            </a:pPr>
            <a:r>
              <a:rPr lang="en-US"/>
              <a:t>New York - 104,179</a:t>
            </a:r>
          </a:p>
          <a:p>
            <a:pPr algn="ctr">
              <a:lnSpc>
                <a:spcPct val="80000"/>
              </a:lnSpc>
              <a:spcBef>
                <a:spcPct val="50000"/>
              </a:spcBef>
            </a:pPr>
            <a:r>
              <a:rPr lang="en-US"/>
              <a:t>New Jersey - 65,075</a:t>
            </a:r>
          </a:p>
          <a:p>
            <a:pPr algn="ctr">
              <a:lnSpc>
                <a:spcPct val="80000"/>
              </a:lnSpc>
              <a:spcBef>
                <a:spcPct val="50000"/>
              </a:spcBef>
            </a:pPr>
            <a:r>
              <a:rPr lang="en-US"/>
              <a:t>California - 33,275</a:t>
            </a:r>
          </a:p>
          <a:p>
            <a:pPr algn="ctr">
              <a:lnSpc>
                <a:spcPct val="80000"/>
              </a:lnSpc>
              <a:spcBef>
                <a:spcPct val="50000"/>
              </a:spcBef>
            </a:pPr>
            <a:r>
              <a:rPr lang="en-US"/>
              <a:t>Texas - 20,404</a:t>
            </a:r>
            <a:endParaRPr lang="en-US" sz="2400"/>
          </a:p>
        </p:txBody>
      </p:sp>
      <p:sp>
        <p:nvSpPr>
          <p:cNvPr id="3078" name="Rectangle 6"/>
          <p:cNvSpPr>
            <a:spLocks noChangeArrowheads="1"/>
          </p:cNvSpPr>
          <p:nvPr/>
        </p:nvSpPr>
        <p:spPr bwMode="auto">
          <a:xfrm>
            <a:off x="5867400" y="4876800"/>
            <a:ext cx="3089275"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b="1"/>
              <a:t>Remittances - Colombia - $612 million</a:t>
            </a:r>
          </a:p>
          <a:p>
            <a:pPr>
              <a:spcBef>
                <a:spcPct val="50000"/>
              </a:spcBef>
            </a:pP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228600"/>
            <a:ext cx="7772400" cy="609600"/>
          </a:xfrm>
        </p:spPr>
        <p:txBody>
          <a:bodyPr/>
          <a:lstStyle/>
          <a:p>
            <a:r>
              <a:rPr lang="en-US"/>
              <a:t>Dominican Republic</a:t>
            </a:r>
          </a:p>
        </p:txBody>
      </p:sp>
      <p:graphicFrame>
        <p:nvGraphicFramePr>
          <p:cNvPr id="4099" name="Object 3"/>
          <p:cNvGraphicFramePr>
            <a:graphicFrameLocks noChangeAspect="1"/>
          </p:cNvGraphicFramePr>
          <p:nvPr/>
        </p:nvGraphicFramePr>
        <p:xfrm>
          <a:off x="384175" y="1409700"/>
          <a:ext cx="6397625" cy="4873625"/>
        </p:xfrm>
        <a:graphic>
          <a:graphicData uri="http://schemas.openxmlformats.org/presentationml/2006/ole">
            <mc:AlternateContent xmlns:mc="http://schemas.openxmlformats.org/markup-compatibility/2006">
              <mc:Choice xmlns:v="urn:schemas-microsoft-com:vml" Requires="v">
                <p:oleObj name="Chart" r:id="rId3" imgW="6096361" imgH="4629477" progId="MSGraph.Chart.5">
                  <p:embed followColorScheme="full"/>
                </p:oleObj>
              </mc:Choice>
              <mc:Fallback>
                <p:oleObj name="Chart" r:id="rId3" imgW="6096361" imgH="4629477" progId="MSGraph.Chart.5">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175" y="1409700"/>
                        <a:ext cx="6397625" cy="4873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0" name="Text Box 4"/>
          <p:cNvSpPr txBox="1">
            <a:spLocks noChangeArrowheads="1"/>
          </p:cNvSpPr>
          <p:nvPr/>
        </p:nvSpPr>
        <p:spPr bwMode="auto">
          <a:xfrm>
            <a:off x="6248400" y="1219200"/>
            <a:ext cx="2590800" cy="174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t>Total Population: 764,945</a:t>
            </a:r>
            <a:endParaRPr lang="en-US"/>
          </a:p>
          <a:p>
            <a:pPr algn="ctr">
              <a:lnSpc>
                <a:spcPct val="80000"/>
              </a:lnSpc>
              <a:spcBef>
                <a:spcPct val="50000"/>
              </a:spcBef>
            </a:pPr>
            <a:r>
              <a:rPr lang="en-US"/>
              <a:t>New York - 455,061</a:t>
            </a:r>
          </a:p>
          <a:p>
            <a:pPr algn="ctr">
              <a:lnSpc>
                <a:spcPct val="80000"/>
              </a:lnSpc>
              <a:spcBef>
                <a:spcPct val="50000"/>
              </a:spcBef>
            </a:pPr>
            <a:r>
              <a:rPr lang="en-US"/>
              <a:t>New Jersey - 102,630</a:t>
            </a:r>
          </a:p>
          <a:p>
            <a:pPr algn="ctr">
              <a:lnSpc>
                <a:spcPct val="80000"/>
              </a:lnSpc>
              <a:spcBef>
                <a:spcPct val="50000"/>
              </a:spcBef>
            </a:pPr>
            <a:r>
              <a:rPr lang="en-US"/>
              <a:t>Florida - 70,968</a:t>
            </a:r>
          </a:p>
          <a:p>
            <a:pPr algn="ctr">
              <a:lnSpc>
                <a:spcPct val="80000"/>
              </a:lnSpc>
              <a:spcBef>
                <a:spcPct val="50000"/>
              </a:spcBef>
            </a:pPr>
            <a:r>
              <a:rPr lang="en-US"/>
              <a:t>Massachusetts - 49,913</a:t>
            </a:r>
          </a:p>
          <a:p>
            <a:pPr algn="ctr">
              <a:lnSpc>
                <a:spcPct val="80000"/>
              </a:lnSpc>
              <a:spcBef>
                <a:spcPct val="50000"/>
              </a:spcBef>
            </a:pPr>
            <a:r>
              <a:rPr lang="en-US"/>
              <a:t>Rhode Island - 17,894</a:t>
            </a:r>
            <a:endParaRPr lang="en-US" sz="1800"/>
          </a:p>
        </p:txBody>
      </p:sp>
      <p:sp>
        <p:nvSpPr>
          <p:cNvPr id="4101" name="Rectangle 5"/>
          <p:cNvSpPr>
            <a:spLocks noChangeArrowheads="1"/>
          </p:cNvSpPr>
          <p:nvPr/>
        </p:nvSpPr>
        <p:spPr bwMode="auto">
          <a:xfrm>
            <a:off x="6172200" y="5638800"/>
            <a:ext cx="26019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b="1"/>
              <a:t>Remittances - D.R. - $1.8 billion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 y="304800"/>
            <a:ext cx="7772400" cy="609600"/>
          </a:xfrm>
        </p:spPr>
        <p:txBody>
          <a:bodyPr/>
          <a:lstStyle/>
          <a:p>
            <a:r>
              <a:rPr lang="en-US"/>
              <a:t>Guatemala</a:t>
            </a:r>
          </a:p>
        </p:txBody>
      </p:sp>
      <p:graphicFrame>
        <p:nvGraphicFramePr>
          <p:cNvPr id="5123" name="Object 3"/>
          <p:cNvGraphicFramePr>
            <a:graphicFrameLocks noChangeAspect="1"/>
          </p:cNvGraphicFramePr>
          <p:nvPr/>
        </p:nvGraphicFramePr>
        <p:xfrm>
          <a:off x="841375" y="1014413"/>
          <a:ext cx="7075488" cy="5108575"/>
        </p:xfrm>
        <a:graphic>
          <a:graphicData uri="http://schemas.openxmlformats.org/presentationml/2006/ole">
            <mc:AlternateContent xmlns:mc="http://schemas.openxmlformats.org/markup-compatibility/2006">
              <mc:Choice xmlns:v="urn:schemas-microsoft-com:vml" Requires="v">
                <p:oleObj name="Chart" r:id="rId3" imgW="6334421" imgH="4572541" progId="MSGraph.Chart.5">
                  <p:embed followColorScheme="full"/>
                </p:oleObj>
              </mc:Choice>
              <mc:Fallback>
                <p:oleObj name="Chart" r:id="rId3" imgW="6334421" imgH="4572541" progId="MSGraph.Chart.5">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1375" y="1014413"/>
                        <a:ext cx="7075488" cy="5108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4" name="Text Box 4"/>
          <p:cNvSpPr txBox="1">
            <a:spLocks noChangeArrowheads="1"/>
          </p:cNvSpPr>
          <p:nvPr/>
        </p:nvSpPr>
        <p:spPr bwMode="auto">
          <a:xfrm>
            <a:off x="6019800" y="457200"/>
            <a:ext cx="2819400" cy="1747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t>Total Population: 372,541</a:t>
            </a:r>
            <a:endParaRPr lang="en-US"/>
          </a:p>
          <a:p>
            <a:pPr algn="ctr">
              <a:lnSpc>
                <a:spcPct val="80000"/>
              </a:lnSpc>
              <a:spcBef>
                <a:spcPct val="50000"/>
              </a:spcBef>
            </a:pPr>
            <a:r>
              <a:rPr lang="en-US"/>
              <a:t>California - 143,500</a:t>
            </a:r>
          </a:p>
          <a:p>
            <a:pPr algn="ctr">
              <a:lnSpc>
                <a:spcPct val="80000"/>
              </a:lnSpc>
              <a:spcBef>
                <a:spcPct val="50000"/>
              </a:spcBef>
            </a:pPr>
            <a:r>
              <a:rPr lang="en-US"/>
              <a:t>New York - 29,074</a:t>
            </a:r>
          </a:p>
          <a:p>
            <a:pPr algn="ctr">
              <a:lnSpc>
                <a:spcPct val="80000"/>
              </a:lnSpc>
              <a:spcBef>
                <a:spcPct val="50000"/>
              </a:spcBef>
            </a:pPr>
            <a:r>
              <a:rPr lang="en-US"/>
              <a:t>Florida - 28,650</a:t>
            </a:r>
          </a:p>
          <a:p>
            <a:pPr algn="ctr">
              <a:lnSpc>
                <a:spcPct val="80000"/>
              </a:lnSpc>
              <a:spcBef>
                <a:spcPct val="50000"/>
              </a:spcBef>
            </a:pPr>
            <a:r>
              <a:rPr lang="en-US"/>
              <a:t>Illinois - 19,790</a:t>
            </a:r>
          </a:p>
          <a:p>
            <a:pPr algn="ctr">
              <a:lnSpc>
                <a:spcPct val="80000"/>
              </a:lnSpc>
              <a:spcBef>
                <a:spcPct val="50000"/>
              </a:spcBef>
            </a:pPr>
            <a:r>
              <a:rPr lang="en-US"/>
              <a:t>Texas - 18,539</a:t>
            </a:r>
            <a:endParaRPr lang="en-US" sz="1800"/>
          </a:p>
        </p:txBody>
      </p:sp>
      <p:sp>
        <p:nvSpPr>
          <p:cNvPr id="5125" name="Rectangle 5"/>
          <p:cNvSpPr>
            <a:spLocks noChangeArrowheads="1"/>
          </p:cNvSpPr>
          <p:nvPr/>
        </p:nvSpPr>
        <p:spPr bwMode="auto">
          <a:xfrm>
            <a:off x="5715000" y="5791200"/>
            <a:ext cx="3187700"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endParaRPr lang="en-US"/>
          </a:p>
          <a:p>
            <a:pPr>
              <a:spcBef>
                <a:spcPct val="50000"/>
              </a:spcBef>
            </a:pPr>
            <a:r>
              <a:rPr lang="en-US" b="1"/>
              <a:t>Remittances - Guatemala - $535 million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228600"/>
            <a:ext cx="7772400" cy="533400"/>
          </a:xfrm>
        </p:spPr>
        <p:txBody>
          <a:bodyPr/>
          <a:lstStyle/>
          <a:p>
            <a:r>
              <a:rPr lang="en-US"/>
              <a:t>Honduras</a:t>
            </a:r>
          </a:p>
        </p:txBody>
      </p:sp>
      <p:graphicFrame>
        <p:nvGraphicFramePr>
          <p:cNvPr id="6147" name="Object 3"/>
          <p:cNvGraphicFramePr>
            <a:graphicFrameLocks noChangeAspect="1"/>
          </p:cNvGraphicFramePr>
          <p:nvPr/>
        </p:nvGraphicFramePr>
        <p:xfrm>
          <a:off x="990600" y="865188"/>
          <a:ext cx="7669213" cy="5272087"/>
        </p:xfrm>
        <a:graphic>
          <a:graphicData uri="http://schemas.openxmlformats.org/presentationml/2006/ole">
            <mc:AlternateContent xmlns:mc="http://schemas.openxmlformats.org/markup-compatibility/2006">
              <mc:Choice xmlns:v="urn:schemas-microsoft-com:vml" Requires="v">
                <p:oleObj name="Chart" r:id="rId3" imgW="7563375" imgH="5191630" progId="MSGraph.Chart.5">
                  <p:embed followColorScheme="full"/>
                </p:oleObj>
              </mc:Choice>
              <mc:Fallback>
                <p:oleObj name="Chart" r:id="rId3" imgW="7563375" imgH="5191630" progId="MSGraph.Chart.5">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865188"/>
                        <a:ext cx="7669213" cy="5272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8" name="Text Box 4"/>
          <p:cNvSpPr txBox="1">
            <a:spLocks noChangeArrowheads="1"/>
          </p:cNvSpPr>
          <p:nvPr/>
        </p:nvSpPr>
        <p:spPr bwMode="auto">
          <a:xfrm>
            <a:off x="6172200" y="838200"/>
            <a:ext cx="2667000"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t>Total Population: 217,578</a:t>
            </a:r>
            <a:endParaRPr lang="en-US"/>
          </a:p>
          <a:p>
            <a:pPr algn="ctr">
              <a:spcBef>
                <a:spcPct val="50000"/>
              </a:spcBef>
            </a:pPr>
            <a:r>
              <a:rPr lang="en-US"/>
              <a:t>Florida - 41,229</a:t>
            </a:r>
          </a:p>
          <a:p>
            <a:pPr algn="ctr">
              <a:spcBef>
                <a:spcPct val="50000"/>
              </a:spcBef>
            </a:pPr>
            <a:r>
              <a:rPr lang="en-US"/>
              <a:t>New York - 35,135</a:t>
            </a:r>
          </a:p>
          <a:p>
            <a:pPr algn="ctr">
              <a:spcBef>
                <a:spcPct val="50000"/>
              </a:spcBef>
            </a:pPr>
            <a:r>
              <a:rPr lang="en-US"/>
              <a:t>California - 30,372</a:t>
            </a:r>
          </a:p>
          <a:p>
            <a:pPr algn="ctr">
              <a:spcBef>
                <a:spcPct val="50000"/>
              </a:spcBef>
            </a:pPr>
            <a:r>
              <a:rPr lang="en-US"/>
              <a:t>Texas - 24,179</a:t>
            </a:r>
          </a:p>
          <a:p>
            <a:pPr algn="ctr">
              <a:spcBef>
                <a:spcPct val="50000"/>
              </a:spcBef>
            </a:pPr>
            <a:r>
              <a:rPr lang="en-US"/>
              <a:t>New Jersey - 15,431</a:t>
            </a:r>
            <a:endParaRPr lang="en-US" sz="1800"/>
          </a:p>
        </p:txBody>
      </p:sp>
      <p:sp>
        <p:nvSpPr>
          <p:cNvPr id="6149" name="Rectangle 5"/>
          <p:cNvSpPr>
            <a:spLocks noChangeArrowheads="1"/>
          </p:cNvSpPr>
          <p:nvPr/>
        </p:nvSpPr>
        <p:spPr bwMode="auto">
          <a:xfrm>
            <a:off x="6781800" y="5486400"/>
            <a:ext cx="2024063"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b="1"/>
              <a:t>Remittances - </a:t>
            </a:r>
          </a:p>
          <a:p>
            <a:pPr>
              <a:spcBef>
                <a:spcPct val="50000"/>
              </a:spcBef>
            </a:pPr>
            <a:r>
              <a:rPr lang="en-US" b="1"/>
              <a:t>Honduras - $368 million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28600" y="304800"/>
            <a:ext cx="7772400" cy="685800"/>
          </a:xfrm>
        </p:spPr>
        <p:txBody>
          <a:bodyPr/>
          <a:lstStyle/>
          <a:p>
            <a:r>
              <a:rPr lang="en-US"/>
              <a:t>Nicaragua</a:t>
            </a:r>
          </a:p>
        </p:txBody>
      </p:sp>
      <p:graphicFrame>
        <p:nvGraphicFramePr>
          <p:cNvPr id="7171" name="Object 3"/>
          <p:cNvGraphicFramePr>
            <a:graphicFrameLocks noChangeAspect="1"/>
          </p:cNvGraphicFramePr>
          <p:nvPr/>
        </p:nvGraphicFramePr>
        <p:xfrm>
          <a:off x="779463" y="1089025"/>
          <a:ext cx="6840537" cy="5268913"/>
        </p:xfrm>
        <a:graphic>
          <a:graphicData uri="http://schemas.openxmlformats.org/presentationml/2006/ole">
            <mc:AlternateContent xmlns:mc="http://schemas.openxmlformats.org/markup-compatibility/2006">
              <mc:Choice xmlns:v="urn:schemas-microsoft-com:vml" Requires="v">
                <p:oleObj name="Chart" r:id="rId3" imgW="6839441" imgH="5267665" progId="MSGraph.Chart.5">
                  <p:embed followColorScheme="full"/>
                </p:oleObj>
              </mc:Choice>
              <mc:Fallback>
                <p:oleObj name="Chart" r:id="rId3" imgW="6839441" imgH="5267665" progId="MSGraph.Chart.5">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463" y="1089025"/>
                        <a:ext cx="6840537" cy="5268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2" name="Text Box 4"/>
          <p:cNvSpPr txBox="1">
            <a:spLocks noChangeArrowheads="1"/>
          </p:cNvSpPr>
          <p:nvPr/>
        </p:nvSpPr>
        <p:spPr bwMode="auto">
          <a:xfrm>
            <a:off x="6248400" y="609600"/>
            <a:ext cx="2667000" cy="243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t>Total Population: 177,684</a:t>
            </a:r>
            <a:endParaRPr lang="en-US"/>
          </a:p>
          <a:p>
            <a:pPr algn="ctr">
              <a:lnSpc>
                <a:spcPct val="80000"/>
              </a:lnSpc>
              <a:spcBef>
                <a:spcPct val="50000"/>
              </a:spcBef>
            </a:pPr>
            <a:r>
              <a:rPr lang="en-US"/>
              <a:t>Florida - 79,559</a:t>
            </a:r>
          </a:p>
          <a:p>
            <a:pPr algn="ctr">
              <a:lnSpc>
                <a:spcPct val="80000"/>
              </a:lnSpc>
              <a:spcBef>
                <a:spcPct val="50000"/>
              </a:spcBef>
            </a:pPr>
            <a:r>
              <a:rPr lang="en-US"/>
              <a:t>California - 51,336</a:t>
            </a:r>
          </a:p>
          <a:p>
            <a:pPr algn="ctr">
              <a:lnSpc>
                <a:spcPct val="80000"/>
              </a:lnSpc>
              <a:spcBef>
                <a:spcPct val="50000"/>
              </a:spcBef>
            </a:pPr>
            <a:r>
              <a:rPr lang="en-US"/>
              <a:t>New York - 8,033</a:t>
            </a:r>
          </a:p>
          <a:p>
            <a:pPr algn="ctr">
              <a:lnSpc>
                <a:spcPct val="80000"/>
              </a:lnSpc>
              <a:spcBef>
                <a:spcPct val="50000"/>
              </a:spcBef>
            </a:pPr>
            <a:r>
              <a:rPr lang="en-US"/>
              <a:t>Texas - 7,487</a:t>
            </a:r>
          </a:p>
          <a:p>
            <a:pPr algn="ctr">
              <a:lnSpc>
                <a:spcPct val="80000"/>
              </a:lnSpc>
              <a:spcBef>
                <a:spcPct val="50000"/>
              </a:spcBef>
            </a:pPr>
            <a:r>
              <a:rPr lang="en-US"/>
              <a:t>New Jersey - 4,384</a:t>
            </a:r>
          </a:p>
          <a:p>
            <a:pPr algn="ctr">
              <a:lnSpc>
                <a:spcPct val="80000"/>
              </a:lnSpc>
              <a:spcBef>
                <a:spcPct val="50000"/>
              </a:spcBef>
            </a:pPr>
            <a:r>
              <a:rPr lang="en-US"/>
              <a:t>DC Area - 7,235</a:t>
            </a:r>
          </a:p>
          <a:p>
            <a:pPr algn="ctr">
              <a:spcBef>
                <a:spcPct val="50000"/>
              </a:spcBef>
            </a:pPr>
            <a:endParaRPr lang="en-US" sz="1800"/>
          </a:p>
        </p:txBody>
      </p:sp>
      <p:sp>
        <p:nvSpPr>
          <p:cNvPr id="7173" name="Rectangle 5"/>
          <p:cNvSpPr>
            <a:spLocks noChangeArrowheads="1"/>
          </p:cNvSpPr>
          <p:nvPr/>
        </p:nvSpPr>
        <p:spPr bwMode="auto">
          <a:xfrm>
            <a:off x="5638800" y="6019800"/>
            <a:ext cx="31400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b="1"/>
              <a:t>Remittances - Nicaragua - $345 million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Grp="1" noChangeAspect="1"/>
          </p:cNvGraphicFramePr>
          <p:nvPr>
            <p:ph type="chart" sz="half" idx="2"/>
          </p:nvPr>
        </p:nvGraphicFramePr>
        <p:xfrm>
          <a:off x="838200" y="685800"/>
          <a:ext cx="7219950" cy="3767138"/>
        </p:xfrm>
        <a:graphic>
          <a:graphicData uri="http://schemas.openxmlformats.org/presentationml/2006/ole">
            <mc:AlternateContent xmlns:mc="http://schemas.openxmlformats.org/markup-compatibility/2006">
              <mc:Choice xmlns:v="urn:schemas-microsoft-com:vml" Requires="v">
                <p:oleObj name="Chart" r:id="rId3" imgW="3886629" imgH="2029157" progId="MSGraph.Chart.5">
                  <p:embed followColorScheme="full"/>
                </p:oleObj>
              </mc:Choice>
              <mc:Fallback>
                <p:oleObj name="Chart" r:id="rId3" imgW="3886629" imgH="2029157" progId="MSGraph.Chart.5">
                  <p:embed followColorScheme="full"/>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685800"/>
                        <a:ext cx="7219950" cy="3767138"/>
                      </a:xfrm>
                      <a:prstGeom prst="rect">
                        <a:avLst/>
                      </a:prstGeom>
                    </p:spPr>
                  </p:pic>
                </p:oleObj>
              </mc:Fallback>
            </mc:AlternateContent>
          </a:graphicData>
        </a:graphic>
      </p:graphicFrame>
      <p:graphicFrame>
        <p:nvGraphicFramePr>
          <p:cNvPr id="14339" name="Object 3"/>
          <p:cNvGraphicFramePr>
            <a:graphicFrameLocks noChangeAspect="1"/>
          </p:cNvGraphicFramePr>
          <p:nvPr/>
        </p:nvGraphicFramePr>
        <p:xfrm>
          <a:off x="1828800" y="4953000"/>
          <a:ext cx="5638800" cy="1600200"/>
        </p:xfrm>
        <a:graphic>
          <a:graphicData uri="http://schemas.openxmlformats.org/presentationml/2006/ole">
            <mc:AlternateContent xmlns:mc="http://schemas.openxmlformats.org/markup-compatibility/2006">
              <mc:Choice xmlns:v="urn:schemas-microsoft-com:vml" Requires="v">
                <p:oleObj name="Document" r:id="rId5" imgW="6273000" imgH="1884600" progId="Word.Document.8">
                  <p:embed/>
                </p:oleObj>
              </mc:Choice>
              <mc:Fallback>
                <p:oleObj name="Document" r:id="rId5" imgW="6273000" imgH="1884600" progId="Word.Documen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4953000"/>
                        <a:ext cx="56388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0" name="Text Box 4"/>
          <p:cNvSpPr txBox="1">
            <a:spLocks noChangeArrowheads="1"/>
          </p:cNvSpPr>
          <p:nvPr/>
        </p:nvSpPr>
        <p:spPr bwMode="auto">
          <a:xfrm>
            <a:off x="3733800" y="4495800"/>
            <a:ext cx="2024063"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b="1"/>
              <a:t>U.S. Population by Race</a:t>
            </a:r>
          </a:p>
          <a:p>
            <a:pPr algn="ctr"/>
            <a:r>
              <a:rPr lang="en-US" sz="1200" b="1"/>
              <a:t>Millions</a:t>
            </a:r>
            <a:endParaRPr lang="en-US" b="1"/>
          </a:p>
        </p:txBody>
      </p:sp>
      <p:sp>
        <p:nvSpPr>
          <p:cNvPr id="14341" name="Line 5"/>
          <p:cNvSpPr>
            <a:spLocks noChangeShapeType="1"/>
          </p:cNvSpPr>
          <p:nvPr/>
        </p:nvSpPr>
        <p:spPr bwMode="auto">
          <a:xfrm>
            <a:off x="2209800" y="1371600"/>
            <a:ext cx="5105400" cy="8382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Text Box 6"/>
          <p:cNvSpPr txBox="1">
            <a:spLocks noChangeArrowheads="1"/>
          </p:cNvSpPr>
          <p:nvPr/>
        </p:nvSpPr>
        <p:spPr bwMode="auto">
          <a:xfrm>
            <a:off x="1143000" y="0"/>
            <a:ext cx="6705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800" b="1"/>
              <a:t>Anglo Population Declines as Percentage of Total Population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2400" y="381000"/>
            <a:ext cx="7772400" cy="609600"/>
          </a:xfrm>
        </p:spPr>
        <p:txBody>
          <a:bodyPr/>
          <a:lstStyle/>
          <a:p>
            <a:r>
              <a:rPr lang="en-US"/>
              <a:t>El Salvador </a:t>
            </a:r>
          </a:p>
        </p:txBody>
      </p:sp>
      <p:graphicFrame>
        <p:nvGraphicFramePr>
          <p:cNvPr id="8195" name="Object 3"/>
          <p:cNvGraphicFramePr>
            <a:graphicFrameLocks noChangeAspect="1"/>
          </p:cNvGraphicFramePr>
          <p:nvPr/>
        </p:nvGraphicFramePr>
        <p:xfrm>
          <a:off x="557213" y="1127125"/>
          <a:ext cx="7062787" cy="5094288"/>
        </p:xfrm>
        <a:graphic>
          <a:graphicData uri="http://schemas.openxmlformats.org/presentationml/2006/ole">
            <mc:AlternateContent xmlns:mc="http://schemas.openxmlformats.org/markup-compatibility/2006">
              <mc:Choice xmlns:v="urn:schemas-microsoft-com:vml" Requires="v">
                <p:oleObj name="Chart" r:id="rId3" imgW="7061200" imgH="5092700" progId="MSGraph.Chart.5">
                  <p:embed followColorScheme="full"/>
                </p:oleObj>
              </mc:Choice>
              <mc:Fallback>
                <p:oleObj name="Chart" r:id="rId3" imgW="7061200" imgH="5092700" progId="MSGraph.Chart.5">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213" y="1127125"/>
                        <a:ext cx="7062787" cy="509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6" name="Text Box 4"/>
          <p:cNvSpPr txBox="1">
            <a:spLocks noChangeArrowheads="1"/>
          </p:cNvSpPr>
          <p:nvPr/>
        </p:nvSpPr>
        <p:spPr bwMode="auto">
          <a:xfrm>
            <a:off x="5867400" y="838200"/>
            <a:ext cx="2743200" cy="2693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t>Total Population: 655,165</a:t>
            </a:r>
            <a:endParaRPr lang="en-US"/>
          </a:p>
          <a:p>
            <a:pPr algn="ctr">
              <a:spcBef>
                <a:spcPct val="50000"/>
              </a:spcBef>
            </a:pPr>
            <a:r>
              <a:rPr lang="en-US"/>
              <a:t>California - 272,999</a:t>
            </a:r>
          </a:p>
          <a:p>
            <a:pPr algn="ctr">
              <a:spcBef>
                <a:spcPct val="50000"/>
              </a:spcBef>
            </a:pPr>
            <a:r>
              <a:rPr lang="en-US"/>
              <a:t>Texas - 79,204</a:t>
            </a:r>
          </a:p>
          <a:p>
            <a:pPr algn="ctr">
              <a:spcBef>
                <a:spcPct val="50000"/>
              </a:spcBef>
            </a:pPr>
            <a:r>
              <a:rPr lang="en-US"/>
              <a:t>New York - 72,713</a:t>
            </a:r>
          </a:p>
          <a:p>
            <a:pPr algn="ctr">
              <a:spcBef>
                <a:spcPct val="50000"/>
              </a:spcBef>
            </a:pPr>
            <a:r>
              <a:rPr lang="en-US"/>
              <a:t>DC Area - 89,827</a:t>
            </a:r>
          </a:p>
          <a:p>
            <a:pPr algn="ctr">
              <a:spcBef>
                <a:spcPct val="50000"/>
              </a:spcBef>
            </a:pPr>
            <a:r>
              <a:rPr lang="en-US"/>
              <a:t>New Jersey - 25,230</a:t>
            </a:r>
          </a:p>
          <a:p>
            <a:pPr algn="ctr">
              <a:spcBef>
                <a:spcPct val="50000"/>
              </a:spcBef>
            </a:pPr>
            <a:r>
              <a:rPr lang="en-US"/>
              <a:t>Other - 94,491</a:t>
            </a:r>
          </a:p>
          <a:p>
            <a:pPr algn="ctr">
              <a:spcBef>
                <a:spcPct val="50000"/>
              </a:spcBef>
            </a:pPr>
            <a:endParaRPr lang="en-US" sz="1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62000" y="457200"/>
            <a:ext cx="5410200" cy="609600"/>
          </a:xfrm>
        </p:spPr>
        <p:txBody>
          <a:bodyPr/>
          <a:lstStyle/>
          <a:p>
            <a:r>
              <a:rPr lang="en-US"/>
              <a:t>Panama</a:t>
            </a:r>
          </a:p>
        </p:txBody>
      </p:sp>
      <p:graphicFrame>
        <p:nvGraphicFramePr>
          <p:cNvPr id="9219" name="Object 3"/>
          <p:cNvGraphicFramePr>
            <a:graphicFrameLocks noChangeAspect="1"/>
          </p:cNvGraphicFramePr>
          <p:nvPr/>
        </p:nvGraphicFramePr>
        <p:xfrm>
          <a:off x="681038" y="1398588"/>
          <a:ext cx="7223125" cy="4935537"/>
        </p:xfrm>
        <a:graphic>
          <a:graphicData uri="http://schemas.openxmlformats.org/presentationml/2006/ole">
            <mc:AlternateContent xmlns:mc="http://schemas.openxmlformats.org/markup-compatibility/2006">
              <mc:Choice xmlns:v="urn:schemas-microsoft-com:vml" Requires="v">
                <p:oleObj name="Chart" r:id="rId3" imgW="7220193" imgH="4934337" progId="MSGraph.Chart.5">
                  <p:embed followColorScheme="full"/>
                </p:oleObj>
              </mc:Choice>
              <mc:Fallback>
                <p:oleObj name="Chart" r:id="rId3" imgW="7220193" imgH="4934337" progId="MSGraph.Chart.5">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038" y="1398588"/>
                        <a:ext cx="7223125" cy="4935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1" name="Text Box 5"/>
          <p:cNvSpPr txBox="1">
            <a:spLocks noChangeArrowheads="1"/>
          </p:cNvSpPr>
          <p:nvPr/>
        </p:nvSpPr>
        <p:spPr bwMode="auto">
          <a:xfrm>
            <a:off x="5334000" y="457200"/>
            <a:ext cx="3276600" cy="243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800"/>
              <a:t>Total Population: 91,723</a:t>
            </a:r>
            <a:endParaRPr lang="en-US"/>
          </a:p>
          <a:p>
            <a:pPr algn="ctr">
              <a:lnSpc>
                <a:spcPct val="80000"/>
              </a:lnSpc>
              <a:spcBef>
                <a:spcPct val="50000"/>
              </a:spcBef>
            </a:pPr>
            <a:r>
              <a:rPr lang="en-US"/>
              <a:t>New York - 20,055</a:t>
            </a:r>
          </a:p>
          <a:p>
            <a:pPr algn="ctr">
              <a:lnSpc>
                <a:spcPct val="80000"/>
              </a:lnSpc>
              <a:spcBef>
                <a:spcPct val="50000"/>
              </a:spcBef>
            </a:pPr>
            <a:r>
              <a:rPr lang="en-US"/>
              <a:t>Florida - 15,117</a:t>
            </a:r>
          </a:p>
          <a:p>
            <a:pPr algn="ctr">
              <a:lnSpc>
                <a:spcPct val="80000"/>
              </a:lnSpc>
              <a:spcBef>
                <a:spcPct val="50000"/>
              </a:spcBef>
            </a:pPr>
            <a:r>
              <a:rPr lang="en-US"/>
              <a:t>California - 10,688</a:t>
            </a:r>
          </a:p>
          <a:p>
            <a:pPr algn="ctr">
              <a:lnSpc>
                <a:spcPct val="80000"/>
              </a:lnSpc>
              <a:spcBef>
                <a:spcPct val="50000"/>
              </a:spcBef>
            </a:pPr>
            <a:r>
              <a:rPr lang="en-US"/>
              <a:t>Texas - 7,706</a:t>
            </a:r>
          </a:p>
          <a:p>
            <a:pPr algn="ctr">
              <a:lnSpc>
                <a:spcPct val="80000"/>
              </a:lnSpc>
              <a:spcBef>
                <a:spcPct val="50000"/>
              </a:spcBef>
            </a:pPr>
            <a:r>
              <a:rPr lang="en-US"/>
              <a:t>Georgia - 3,535</a:t>
            </a:r>
          </a:p>
          <a:p>
            <a:pPr algn="ctr">
              <a:lnSpc>
                <a:spcPct val="80000"/>
              </a:lnSpc>
              <a:spcBef>
                <a:spcPct val="50000"/>
              </a:spcBef>
            </a:pPr>
            <a:r>
              <a:rPr lang="en-US"/>
              <a:t>DC Area - 6,456</a:t>
            </a:r>
          </a:p>
          <a:p>
            <a:pPr algn="ctr">
              <a:spcBef>
                <a:spcPct val="50000"/>
              </a:spcBef>
            </a:pPr>
            <a:endParaRPr 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81000"/>
            <a:ext cx="7772400" cy="533400"/>
          </a:xfrm>
        </p:spPr>
        <p:txBody>
          <a:bodyPr/>
          <a:lstStyle/>
          <a:p>
            <a:r>
              <a:rPr lang="en-US"/>
              <a:t>Challenges</a:t>
            </a:r>
          </a:p>
        </p:txBody>
      </p:sp>
      <p:sp>
        <p:nvSpPr>
          <p:cNvPr id="30723" name="Rectangle 3"/>
          <p:cNvSpPr>
            <a:spLocks noGrp="1" noChangeArrowheads="1"/>
          </p:cNvSpPr>
          <p:nvPr>
            <p:ph type="body" idx="1"/>
          </p:nvPr>
        </p:nvSpPr>
        <p:spPr>
          <a:xfrm>
            <a:off x="609600" y="1219200"/>
            <a:ext cx="8077200" cy="5029200"/>
          </a:xfrm>
        </p:spPr>
        <p:txBody>
          <a:bodyPr/>
          <a:lstStyle/>
          <a:p>
            <a:r>
              <a:rPr lang="en-US" sz="2000" b="1">
                <a:solidFill>
                  <a:srgbClr val="000000"/>
                </a:solidFill>
                <a:latin typeface="Arial" pitchFamily="34" charset="0"/>
                <a:cs typeface="Times" charset="0"/>
              </a:rPr>
              <a:t>Assimilation</a:t>
            </a:r>
            <a:r>
              <a:rPr lang="en-US" sz="2000">
                <a:solidFill>
                  <a:srgbClr val="000000"/>
                </a:solidFill>
                <a:latin typeface="Arial" pitchFamily="34" charset="0"/>
                <a:cs typeface="Times" charset="0"/>
              </a:rPr>
              <a:t> - </a:t>
            </a:r>
            <a:r>
              <a:rPr lang="en-US" sz="1600">
                <a:solidFill>
                  <a:srgbClr val="000000"/>
                </a:solidFill>
                <a:latin typeface="Arial" pitchFamily="34" charset="0"/>
                <a:cs typeface="Times" charset="0"/>
              </a:rPr>
              <a:t>Slower rate of assimilation by Hispanics than previous immigrant waves. Spanish remains the predominant language (preferred or equal to English in 70 percent of Hispanic households).  </a:t>
            </a:r>
          </a:p>
          <a:p>
            <a:endParaRPr lang="en-US" sz="2000">
              <a:solidFill>
                <a:srgbClr val="000000"/>
              </a:solidFill>
              <a:latin typeface="Arial" pitchFamily="34" charset="0"/>
              <a:cs typeface="Times" charset="0"/>
            </a:endParaRPr>
          </a:p>
          <a:p>
            <a:r>
              <a:rPr lang="en-US" sz="2000" b="1">
                <a:solidFill>
                  <a:srgbClr val="000000"/>
                </a:solidFill>
                <a:latin typeface="Arial" pitchFamily="34" charset="0"/>
                <a:cs typeface="Times" charset="0"/>
              </a:rPr>
              <a:t>Poverty</a:t>
            </a:r>
            <a:r>
              <a:rPr lang="en-US" sz="2000">
                <a:solidFill>
                  <a:srgbClr val="000000"/>
                </a:solidFill>
                <a:latin typeface="Arial" pitchFamily="34" charset="0"/>
                <a:cs typeface="Times" charset="0"/>
              </a:rPr>
              <a:t> - </a:t>
            </a:r>
            <a:r>
              <a:rPr lang="en-US" sz="1600">
                <a:solidFill>
                  <a:srgbClr val="000000"/>
                </a:solidFill>
                <a:latin typeface="Arial" pitchFamily="34" charset="0"/>
                <a:cs typeface="Times" charset="0"/>
              </a:rPr>
              <a:t>Hispanics are more likely to be unemployed than non-Hispanic whites and poverty is three times more likely in Hispanic households than among non-Hispanic white households.  </a:t>
            </a:r>
          </a:p>
          <a:p>
            <a:endParaRPr lang="en-US" sz="2000">
              <a:solidFill>
                <a:srgbClr val="000000"/>
              </a:solidFill>
              <a:latin typeface="Arial" pitchFamily="34" charset="0"/>
              <a:cs typeface="Times" charset="0"/>
            </a:endParaRPr>
          </a:p>
          <a:p>
            <a:r>
              <a:rPr lang="en-US" sz="2000" b="1">
                <a:solidFill>
                  <a:srgbClr val="000000"/>
                </a:solidFill>
                <a:latin typeface="Arial" pitchFamily="34" charset="0"/>
                <a:cs typeface="Times" charset="0"/>
              </a:rPr>
              <a:t>Low Voter Registration</a:t>
            </a:r>
            <a:r>
              <a:rPr lang="en-US" sz="2000">
                <a:solidFill>
                  <a:srgbClr val="000000"/>
                </a:solidFill>
                <a:latin typeface="Arial" pitchFamily="34" charset="0"/>
                <a:cs typeface="Times" charset="0"/>
              </a:rPr>
              <a:t> - </a:t>
            </a:r>
            <a:r>
              <a:rPr lang="en-US" sz="1600">
                <a:solidFill>
                  <a:srgbClr val="000000"/>
                </a:solidFill>
                <a:latin typeface="Arial" pitchFamily="34" charset="0"/>
                <a:cs typeface="Times" charset="0"/>
              </a:rPr>
              <a:t>Hispanics have lowest rate of voter registration of any ethnic group. </a:t>
            </a:r>
            <a:r>
              <a:rPr lang="en-US" sz="1600">
                <a:latin typeface="Arial" pitchFamily="34" charset="0"/>
              </a:rPr>
              <a:t>100 million citizens voted in the 2000 November election --- Hispanics were 7% of the total vote yet they represent 12.5% of the total US population.  In comparison, blacks make up 12.1% of the population and 10% of the electorate. </a:t>
            </a:r>
          </a:p>
          <a:p>
            <a:pPr>
              <a:lnSpc>
                <a:spcPct val="50000"/>
              </a:lnSpc>
            </a:pPr>
            <a:endParaRPr lang="en-US" sz="1600">
              <a:latin typeface="Arial" pitchFamily="34" charset="0"/>
            </a:endParaRPr>
          </a:p>
          <a:p>
            <a:r>
              <a:rPr lang="en-US" sz="2000">
                <a:solidFill>
                  <a:srgbClr val="000000"/>
                </a:solidFill>
                <a:latin typeface="Arial" pitchFamily="34" charset="0"/>
                <a:cs typeface="Times" charset="0"/>
              </a:rPr>
              <a:t> </a:t>
            </a:r>
            <a:r>
              <a:rPr lang="en-US" sz="2000" b="1">
                <a:solidFill>
                  <a:srgbClr val="000000"/>
                </a:solidFill>
                <a:latin typeface="Arial" pitchFamily="34" charset="0"/>
                <a:cs typeface="Times" charset="0"/>
              </a:rPr>
              <a:t>Illegal Immigration</a:t>
            </a:r>
            <a:r>
              <a:rPr lang="en-US" sz="2000">
                <a:solidFill>
                  <a:srgbClr val="000000"/>
                </a:solidFill>
                <a:latin typeface="Arial" pitchFamily="34" charset="0"/>
                <a:cs typeface="Times" charset="0"/>
              </a:rPr>
              <a:t> - </a:t>
            </a:r>
            <a:r>
              <a:rPr lang="en-US" sz="1600">
                <a:solidFill>
                  <a:srgbClr val="000000"/>
                </a:solidFill>
                <a:latin typeface="Arial" pitchFamily="34" charset="0"/>
                <a:cs typeface="Times" charset="0"/>
              </a:rPr>
              <a:t>primarily from Latin America.</a:t>
            </a:r>
            <a:endParaRPr lang="en-US" sz="2000">
              <a:solidFill>
                <a:srgbClr val="000000"/>
              </a:solidFill>
              <a:latin typeface="Arial" pitchFamily="34" charset="0"/>
              <a:cs typeface="Times"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304800"/>
            <a:ext cx="8458200" cy="762000"/>
          </a:xfrm>
        </p:spPr>
        <p:txBody>
          <a:bodyPr/>
          <a:lstStyle/>
          <a:p>
            <a:r>
              <a:rPr lang="en-US" sz="3600"/>
              <a:t>Illegal Immigration</a:t>
            </a:r>
            <a:br>
              <a:rPr lang="en-US" sz="3600"/>
            </a:br>
            <a:r>
              <a:rPr lang="en-US" sz="3200">
                <a:solidFill>
                  <a:srgbClr val="F70942"/>
                </a:solidFill>
              </a:rPr>
              <a:t>Where do they come from?</a:t>
            </a:r>
            <a:endParaRPr lang="en-US"/>
          </a:p>
        </p:txBody>
      </p:sp>
      <p:sp>
        <p:nvSpPr>
          <p:cNvPr id="15363" name="Rectangle 3"/>
          <p:cNvSpPr>
            <a:spLocks noGrp="1" noChangeArrowheads="1"/>
          </p:cNvSpPr>
          <p:nvPr>
            <p:ph type="body" sz="half" idx="1"/>
          </p:nvPr>
        </p:nvSpPr>
        <p:spPr>
          <a:xfrm>
            <a:off x="304800" y="1295400"/>
            <a:ext cx="3733800" cy="4800600"/>
          </a:xfrm>
        </p:spPr>
        <p:txBody>
          <a:bodyPr/>
          <a:lstStyle/>
          <a:p>
            <a:pPr>
              <a:lnSpc>
                <a:spcPct val="90000"/>
              </a:lnSpc>
            </a:pPr>
            <a:r>
              <a:rPr lang="en-US" sz="2000" b="1"/>
              <a:t>Illegal immigrants to the US come primarily from Latin America &amp; the Caribbean -- 88%.  </a:t>
            </a:r>
          </a:p>
          <a:p>
            <a:pPr>
              <a:lnSpc>
                <a:spcPct val="30000"/>
              </a:lnSpc>
            </a:pPr>
            <a:endParaRPr lang="en-US" sz="2000" b="1"/>
          </a:p>
          <a:p>
            <a:pPr>
              <a:lnSpc>
                <a:spcPct val="90000"/>
              </a:lnSpc>
            </a:pPr>
            <a:r>
              <a:rPr lang="en-US" sz="2000" b="1"/>
              <a:t>Top 20 source countries include 14 Latin American &amp; Caribbean countries.</a:t>
            </a:r>
          </a:p>
          <a:p>
            <a:pPr>
              <a:lnSpc>
                <a:spcPct val="40000"/>
              </a:lnSpc>
            </a:pPr>
            <a:endParaRPr lang="en-US" sz="2000" b="1"/>
          </a:p>
          <a:p>
            <a:pPr>
              <a:lnSpc>
                <a:spcPct val="90000"/>
              </a:lnSpc>
            </a:pPr>
            <a:r>
              <a:rPr lang="en-US" sz="2000" b="1"/>
              <a:t>A majority of the U.S. illegal immigrant population, 63%, came from Mexico, the INS said. The countries with the next highest shares were El Salvador, Guatemala, Canada, Haiti, Philippines and Honduras. </a:t>
            </a:r>
            <a:endParaRPr lang="en-US" sz="2800"/>
          </a:p>
        </p:txBody>
      </p:sp>
      <p:graphicFrame>
        <p:nvGraphicFramePr>
          <p:cNvPr id="15364" name="Object 4"/>
          <p:cNvGraphicFramePr>
            <a:graphicFrameLocks noGrp="1" noChangeAspect="1"/>
          </p:cNvGraphicFramePr>
          <p:nvPr>
            <p:ph type="chart" sz="half" idx="2"/>
          </p:nvPr>
        </p:nvGraphicFramePr>
        <p:xfrm>
          <a:off x="4038600" y="1295400"/>
          <a:ext cx="4803775" cy="5334000"/>
        </p:xfrm>
        <a:graphic>
          <a:graphicData uri="http://schemas.openxmlformats.org/presentationml/2006/ole">
            <mc:AlternateContent xmlns:mc="http://schemas.openxmlformats.org/markup-compatibility/2006">
              <mc:Choice xmlns:v="urn:schemas-microsoft-com:vml" Requires="v">
                <p:oleObj name="Chart" r:id="rId3" imgW="3391363" imgH="3915254" progId="MSGraph.Chart.5">
                  <p:embed followColorScheme="full"/>
                </p:oleObj>
              </mc:Choice>
              <mc:Fallback>
                <p:oleObj name="Chart" r:id="rId3" imgW="3391363" imgH="3915254" progId="MSGraph.Chart.5">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1295400"/>
                        <a:ext cx="4803775" cy="5334000"/>
                      </a:xfrm>
                      <a:prstGeom prst="rect">
                        <a:avLst/>
                      </a:prstGeom>
                    </p:spPr>
                  </p:pic>
                </p:oleObj>
              </mc:Fallback>
            </mc:AlternateContent>
          </a:graphicData>
        </a:graphic>
      </p:graphicFrame>
      <p:sp>
        <p:nvSpPr>
          <p:cNvPr id="15365" name="Text Box 5"/>
          <p:cNvSpPr txBox="1">
            <a:spLocks noChangeArrowheads="1"/>
          </p:cNvSpPr>
          <p:nvPr/>
        </p:nvSpPr>
        <p:spPr bwMode="auto">
          <a:xfrm>
            <a:off x="6858000" y="4114800"/>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b="1">
                <a:solidFill>
                  <a:schemeClr val="bg1"/>
                </a:solidFill>
              </a:rPr>
              <a:t>Mexico</a:t>
            </a:r>
          </a:p>
        </p:txBody>
      </p:sp>
      <p:sp>
        <p:nvSpPr>
          <p:cNvPr id="15366" name="Text Box 6"/>
          <p:cNvSpPr txBox="1">
            <a:spLocks noChangeArrowheads="1"/>
          </p:cNvSpPr>
          <p:nvPr/>
        </p:nvSpPr>
        <p:spPr bwMode="auto">
          <a:xfrm>
            <a:off x="4953000" y="3886200"/>
            <a:ext cx="9302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chemeClr val="bg1"/>
                </a:solidFill>
              </a:rPr>
              <a:t>Central </a:t>
            </a:r>
          </a:p>
          <a:p>
            <a:r>
              <a:rPr lang="en-US" sz="1600" b="1">
                <a:solidFill>
                  <a:schemeClr val="bg1"/>
                </a:solidFill>
              </a:rPr>
              <a:t>America</a:t>
            </a:r>
            <a:endParaRPr lang="en-US" sz="2800" b="1">
              <a:solidFill>
                <a:schemeClr val="bg1"/>
              </a:solidFill>
            </a:endParaRPr>
          </a:p>
        </p:txBody>
      </p:sp>
      <p:sp>
        <p:nvSpPr>
          <p:cNvPr id="15367" name="Text Box 7"/>
          <p:cNvSpPr txBox="1">
            <a:spLocks noChangeArrowheads="1"/>
          </p:cNvSpPr>
          <p:nvPr/>
        </p:nvSpPr>
        <p:spPr bwMode="auto">
          <a:xfrm>
            <a:off x="5334000" y="2971800"/>
            <a:ext cx="7429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600" b="1">
                <a:solidFill>
                  <a:schemeClr val="bg1"/>
                </a:solidFill>
              </a:rPr>
              <a:t>Carib.</a:t>
            </a:r>
            <a:endParaRPr lang="en-US" sz="2800"/>
          </a:p>
        </p:txBody>
      </p:sp>
      <p:sp>
        <p:nvSpPr>
          <p:cNvPr id="15368" name="Text Box 8"/>
          <p:cNvSpPr txBox="1">
            <a:spLocks noChangeArrowheads="1"/>
          </p:cNvSpPr>
          <p:nvPr/>
        </p:nvSpPr>
        <p:spPr bwMode="auto">
          <a:xfrm>
            <a:off x="1219200" y="6172200"/>
            <a:ext cx="18129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b="1"/>
              <a:t>Source: 1997 INS Report</a:t>
            </a:r>
            <a:endParaRPr lang="en-US"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28600"/>
            <a:ext cx="8305800" cy="685800"/>
          </a:xfrm>
        </p:spPr>
        <p:txBody>
          <a:bodyPr/>
          <a:lstStyle/>
          <a:p>
            <a:r>
              <a:rPr lang="en-US" sz="2800"/>
              <a:t>U.S. Immigration &amp; Naturalization Service</a:t>
            </a:r>
            <a:br>
              <a:rPr lang="en-US" sz="2800"/>
            </a:br>
            <a:r>
              <a:rPr lang="en-US" sz="2800"/>
              <a:t>Funding Increases vs Illegal Immigration Levels</a:t>
            </a:r>
            <a:endParaRPr lang="en-US"/>
          </a:p>
        </p:txBody>
      </p:sp>
      <p:graphicFrame>
        <p:nvGraphicFramePr>
          <p:cNvPr id="17411" name="Object 3"/>
          <p:cNvGraphicFramePr>
            <a:graphicFrameLocks noGrp="1" noChangeAspect="1"/>
          </p:cNvGraphicFramePr>
          <p:nvPr>
            <p:ph type="body" idx="1"/>
          </p:nvPr>
        </p:nvGraphicFramePr>
        <p:xfrm>
          <a:off x="1524000" y="990600"/>
          <a:ext cx="6324600" cy="2743200"/>
        </p:xfrm>
        <a:graphic>
          <a:graphicData uri="http://schemas.openxmlformats.org/presentationml/2006/ole">
            <mc:AlternateContent xmlns:mc="http://schemas.openxmlformats.org/markup-compatibility/2006">
              <mc:Choice xmlns:v="urn:schemas-microsoft-com:vml" Requires="v">
                <p:oleObj name="Chart" r:id="rId3" imgW="3410148" imgH="1714928" progId="MSGraph.Chart.5">
                  <p:embed followColorScheme="full"/>
                </p:oleObj>
              </mc:Choice>
              <mc:Fallback>
                <p:oleObj name="Chart" r:id="rId3" imgW="3410148" imgH="1714928" progId="MSGraph.Chart.5">
                  <p:embed followColorScheme="full"/>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990600"/>
                        <a:ext cx="6324600" cy="2743200"/>
                      </a:xfrm>
                      <a:prstGeom prst="rect">
                        <a:avLst/>
                      </a:prstGeom>
                      <a:noFill/>
                      <a:ln w="3175" cmpd="sng">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2" name="Object 4"/>
          <p:cNvGraphicFramePr>
            <a:graphicFrameLocks noChangeAspect="1"/>
          </p:cNvGraphicFramePr>
          <p:nvPr/>
        </p:nvGraphicFramePr>
        <p:xfrm>
          <a:off x="1524000" y="3886200"/>
          <a:ext cx="6324600" cy="2514600"/>
        </p:xfrm>
        <a:graphic>
          <a:graphicData uri="http://schemas.openxmlformats.org/presentationml/2006/ole">
            <mc:AlternateContent xmlns:mc="http://schemas.openxmlformats.org/markup-compatibility/2006">
              <mc:Choice xmlns:v="urn:schemas-microsoft-com:vml" Requires="v">
                <p:oleObj name="Chart" r:id="rId5" imgW="6096361" imgH="4077053" progId="MSGraph.Chart.5">
                  <p:embed followColorScheme="full"/>
                </p:oleObj>
              </mc:Choice>
              <mc:Fallback>
                <p:oleObj name="Chart" r:id="rId5" imgW="6096361" imgH="4077053" progId="MSGraph.Chart.5">
                  <p:embed followColorScheme="full"/>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3886200"/>
                        <a:ext cx="6324600" cy="2514600"/>
                      </a:xfrm>
                      <a:prstGeom prst="rect">
                        <a:avLst/>
                      </a:prstGeom>
                      <a:noFill/>
                      <a:ln w="31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 fill="hold"/>
                                        <p:tgtEl>
                                          <p:spTgt spid="17411"/>
                                        </p:tgtEl>
                                        <p:attrNameLst>
                                          <p:attrName>ppt_x</p:attrName>
                                        </p:attrNameLst>
                                      </p:cBhvr>
                                      <p:tavLst>
                                        <p:tav tm="0">
                                          <p:val>
                                            <p:strVal val="0-#ppt_w/2"/>
                                          </p:val>
                                        </p:tav>
                                        <p:tav tm="100000">
                                          <p:val>
                                            <p:strVal val="#ppt_x"/>
                                          </p:val>
                                        </p:tav>
                                      </p:tavLst>
                                    </p:anim>
                                    <p:anim calcmode="lin" valueType="num">
                                      <p:cBhvr additive="base">
                                        <p:cTn id="8" dur="500" fill="hold"/>
                                        <p:tgtEl>
                                          <p:spTgt spid="1741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2"/>
                                        </p:tgtEl>
                                        <p:attrNameLst>
                                          <p:attrName>style.visibility</p:attrName>
                                        </p:attrNameLst>
                                      </p:cBhvr>
                                      <p:to>
                                        <p:strVal val="visible"/>
                                      </p:to>
                                    </p:set>
                                    <p:anim calcmode="lin" valueType="num">
                                      <p:cBhvr additive="base">
                                        <p:cTn id="13" dur="500" fill="hold"/>
                                        <p:tgtEl>
                                          <p:spTgt spid="17412"/>
                                        </p:tgtEl>
                                        <p:attrNameLst>
                                          <p:attrName>ppt_x</p:attrName>
                                        </p:attrNameLst>
                                      </p:cBhvr>
                                      <p:tavLst>
                                        <p:tav tm="0">
                                          <p:val>
                                            <p:strVal val="0-#ppt_w/2"/>
                                          </p:val>
                                        </p:tav>
                                        <p:tav tm="100000">
                                          <p:val>
                                            <p:strVal val="#ppt_x"/>
                                          </p:val>
                                        </p:tav>
                                      </p:tavLst>
                                    </p:anim>
                                    <p:anim calcmode="lin" valueType="num">
                                      <p:cBhvr additive="base">
                                        <p:cTn id="14" dur="500" fill="hold"/>
                                        <p:tgtEl>
                                          <p:spTgt spid="174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7411" grpId="0"/>
      <p:bldOleChart spid="174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914400" y="533400"/>
            <a:ext cx="7772400" cy="914400"/>
          </a:xfrm>
        </p:spPr>
        <p:txBody>
          <a:bodyPr/>
          <a:lstStyle/>
          <a:p>
            <a:r>
              <a:rPr lang="en-US"/>
              <a:t>3 Key Areas </a:t>
            </a:r>
          </a:p>
        </p:txBody>
      </p:sp>
      <p:sp>
        <p:nvSpPr>
          <p:cNvPr id="33795" name="Rectangle 3"/>
          <p:cNvSpPr>
            <a:spLocks noGrp="1" noChangeArrowheads="1"/>
          </p:cNvSpPr>
          <p:nvPr>
            <p:ph type="body" idx="1"/>
          </p:nvPr>
        </p:nvSpPr>
        <p:spPr>
          <a:xfrm>
            <a:off x="1828800" y="1752600"/>
            <a:ext cx="5638800" cy="4114800"/>
          </a:xfrm>
        </p:spPr>
        <p:txBody>
          <a:bodyPr/>
          <a:lstStyle/>
          <a:p>
            <a:pPr algn="ctr"/>
            <a:r>
              <a:rPr lang="en-US" sz="2400" u="sng">
                <a:solidFill>
                  <a:srgbClr val="000000"/>
                </a:solidFill>
                <a:latin typeface="Arial" pitchFamily="34" charset="0"/>
                <a:cs typeface="Times" charset="0"/>
              </a:rPr>
              <a:t>Hispanic Assimilation in the U.S. Population</a:t>
            </a:r>
          </a:p>
          <a:p>
            <a:endParaRPr lang="en-US" sz="2400" u="sng">
              <a:solidFill>
                <a:srgbClr val="000000"/>
              </a:solidFill>
              <a:latin typeface="Arial" pitchFamily="34" charset="0"/>
              <a:cs typeface="Times" charset="0"/>
            </a:endParaRPr>
          </a:p>
          <a:p>
            <a:pPr algn="ctr">
              <a:lnSpc>
                <a:spcPct val="50000"/>
              </a:lnSpc>
            </a:pPr>
            <a:endParaRPr lang="en-US" sz="2400" u="sng">
              <a:solidFill>
                <a:srgbClr val="000000"/>
              </a:solidFill>
              <a:latin typeface="Arial" pitchFamily="34" charset="0"/>
              <a:cs typeface="Times" charset="0"/>
            </a:endParaRPr>
          </a:p>
          <a:p>
            <a:pPr algn="ctr"/>
            <a:r>
              <a:rPr lang="en-US" sz="2400" u="sng">
                <a:latin typeface="Arial" pitchFamily="34" charset="0"/>
                <a:cs typeface="Times" charset="0"/>
              </a:rPr>
              <a:t>Cultural Understanding and Tolerance</a:t>
            </a:r>
          </a:p>
          <a:p>
            <a:endParaRPr lang="en-US" sz="2400"/>
          </a:p>
          <a:p>
            <a:pPr algn="ctr">
              <a:lnSpc>
                <a:spcPct val="50000"/>
              </a:lnSpc>
            </a:pPr>
            <a:endParaRPr lang="en-US" sz="2400"/>
          </a:p>
          <a:p>
            <a:pPr algn="ctr"/>
            <a:r>
              <a:rPr lang="en-US" sz="2400" u="sng">
                <a:solidFill>
                  <a:srgbClr val="000000"/>
                </a:solidFill>
                <a:latin typeface="Arial" pitchFamily="34" charset="0"/>
                <a:cs typeface="Times" charset="0"/>
              </a:rPr>
              <a:t>Latin American Development</a:t>
            </a:r>
            <a:r>
              <a:rPr lang="en-US" sz="2400">
                <a:solidFill>
                  <a:srgbClr val="000000"/>
                </a:solidFill>
                <a:latin typeface="Arial" pitchFamily="34" charset="0"/>
                <a:cs typeface="Times" charset="0"/>
              </a:rPr>
              <a:t> </a:t>
            </a:r>
            <a:endParaRPr lang="en-US" sz="24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Building Blocks</a:t>
            </a:r>
          </a:p>
        </p:txBody>
      </p:sp>
      <p:sp>
        <p:nvSpPr>
          <p:cNvPr id="38915" name="Rectangle 3"/>
          <p:cNvSpPr>
            <a:spLocks noGrp="1" noChangeArrowheads="1"/>
          </p:cNvSpPr>
          <p:nvPr>
            <p:ph type="body" idx="1"/>
          </p:nvPr>
        </p:nvSpPr>
        <p:spPr/>
        <p:txBody>
          <a:bodyPr/>
          <a:lstStyle/>
          <a:p>
            <a:r>
              <a:rPr lang="en-US" u="sng"/>
              <a:t>Remittances</a:t>
            </a:r>
            <a:r>
              <a:rPr lang="en-US"/>
              <a:t> - $20 billion a year - lower the transaction costs and channel some resources toward development</a:t>
            </a:r>
          </a:p>
          <a:p>
            <a:endParaRPr lang="en-US"/>
          </a:p>
          <a:p>
            <a:r>
              <a:rPr lang="en-US" u="sng"/>
              <a:t>Home Town Associations</a:t>
            </a:r>
            <a:r>
              <a:rPr lang="en-US"/>
              <a:t> - immigrant groups transferring U.S. values to Latin America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04800" y="304800"/>
            <a:ext cx="8153400" cy="1447800"/>
          </a:xfrm>
        </p:spPr>
        <p:txBody>
          <a:bodyPr/>
          <a:lstStyle/>
          <a:p>
            <a:r>
              <a:rPr lang="en-US" sz="3600"/>
              <a:t>Remittances - Mexico &amp; 11 other LAC Countries</a:t>
            </a:r>
            <a:endParaRPr lang="en-US"/>
          </a:p>
        </p:txBody>
      </p:sp>
      <p:sp>
        <p:nvSpPr>
          <p:cNvPr id="25603" name="Rectangle 3"/>
          <p:cNvSpPr>
            <a:spLocks noGrp="1" noChangeArrowheads="1"/>
          </p:cNvSpPr>
          <p:nvPr>
            <p:ph type="body" sz="half" idx="1"/>
          </p:nvPr>
        </p:nvSpPr>
        <p:spPr>
          <a:xfrm>
            <a:off x="685800" y="2057400"/>
            <a:ext cx="3733800" cy="4114800"/>
          </a:xfrm>
        </p:spPr>
        <p:txBody>
          <a:bodyPr/>
          <a:lstStyle/>
          <a:p>
            <a:pPr>
              <a:lnSpc>
                <a:spcPct val="80000"/>
              </a:lnSpc>
            </a:pPr>
            <a:r>
              <a:rPr lang="en-US" sz="2000" b="1">
                <a:latin typeface="TimesNewRomanPSMT"/>
              </a:rPr>
              <a:t>Potential multiplier effect on GDP, consumption and investment is enormous</a:t>
            </a:r>
          </a:p>
          <a:p>
            <a:pPr>
              <a:lnSpc>
                <a:spcPct val="80000"/>
              </a:lnSpc>
            </a:pPr>
            <a:endParaRPr lang="en-US" sz="2000" b="1">
              <a:latin typeface="TimesNewRomanPSMT"/>
            </a:endParaRPr>
          </a:p>
          <a:p>
            <a:pPr>
              <a:lnSpc>
                <a:spcPct val="80000"/>
              </a:lnSpc>
            </a:pPr>
            <a:r>
              <a:rPr lang="en-US" sz="2000" b="1">
                <a:latin typeface="TimesNewRomanPSMT"/>
              </a:rPr>
              <a:t>Latin America - remittances matter!</a:t>
            </a:r>
          </a:p>
          <a:p>
            <a:pPr>
              <a:lnSpc>
                <a:spcPct val="80000"/>
              </a:lnSpc>
            </a:pPr>
            <a:endParaRPr lang="en-US" sz="2000" b="1">
              <a:latin typeface="TimesNewRomanPSMT"/>
            </a:endParaRPr>
          </a:p>
          <a:p>
            <a:pPr>
              <a:lnSpc>
                <a:spcPct val="80000"/>
              </a:lnSpc>
            </a:pPr>
            <a:r>
              <a:rPr lang="en-US" sz="2000" b="1">
                <a:latin typeface="TimesNewRomanPSMT"/>
              </a:rPr>
              <a:t>Inter-American Development Bank (BID) sponsored a conference in May 2001, “Remittances as a Development Tool: A Regional Conference”.</a:t>
            </a:r>
            <a:endParaRPr lang="en-US" sz="1600" b="1">
              <a:latin typeface="TimesNewRomanPSMT"/>
            </a:endParaRPr>
          </a:p>
        </p:txBody>
      </p:sp>
      <p:graphicFrame>
        <p:nvGraphicFramePr>
          <p:cNvPr id="25604" name="Object 4"/>
          <p:cNvGraphicFramePr>
            <a:graphicFrameLocks noGrp="1" noChangeAspect="1"/>
          </p:cNvGraphicFramePr>
          <p:nvPr>
            <p:ph type="chart" sz="half" idx="2"/>
          </p:nvPr>
        </p:nvGraphicFramePr>
        <p:xfrm>
          <a:off x="4419600" y="1828800"/>
          <a:ext cx="4495800" cy="4419600"/>
        </p:xfrm>
        <a:graphic>
          <a:graphicData uri="http://schemas.openxmlformats.org/presentationml/2006/ole">
            <mc:AlternateContent xmlns:mc="http://schemas.openxmlformats.org/markup-compatibility/2006">
              <mc:Choice xmlns:v="urn:schemas-microsoft-com:vml" Requires="v">
                <p:oleObj name="Chart" r:id="rId3" imgW="3810406" imgH="4115250" progId="MSGraph.Chart.5">
                  <p:embed followColorScheme="full"/>
                </p:oleObj>
              </mc:Choice>
              <mc:Fallback>
                <p:oleObj name="Chart" r:id="rId3" imgW="3810406" imgH="4115250" progId="MSGraph.Chart.5">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1828800"/>
                        <a:ext cx="4495800" cy="4419600"/>
                      </a:xfrm>
                      <a:prstGeom prst="rect">
                        <a:avLst/>
                      </a:prstGeom>
                    </p:spPr>
                  </p:pic>
                </p:oleObj>
              </mc:Fallback>
            </mc:AlternateContent>
          </a:graphicData>
        </a:graphic>
      </p:graphicFrame>
      <p:sp>
        <p:nvSpPr>
          <p:cNvPr id="25605" name="Text Box 5"/>
          <p:cNvSpPr txBox="1">
            <a:spLocks noChangeArrowheads="1"/>
          </p:cNvSpPr>
          <p:nvPr/>
        </p:nvSpPr>
        <p:spPr bwMode="auto">
          <a:xfrm>
            <a:off x="6842125" y="2784475"/>
            <a:ext cx="11144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a:solidFill>
                  <a:schemeClr val="bg1"/>
                </a:solidFill>
              </a:rPr>
              <a:t>Mexico</a:t>
            </a:r>
          </a:p>
          <a:p>
            <a:r>
              <a:rPr lang="en-US" sz="2400">
                <a:solidFill>
                  <a:schemeClr val="bg1"/>
                </a:solidFill>
              </a:rPr>
              <a:t>$6,795</a:t>
            </a:r>
          </a:p>
        </p:txBody>
      </p:sp>
      <p:sp>
        <p:nvSpPr>
          <p:cNvPr id="25606" name="Text Box 6"/>
          <p:cNvSpPr txBox="1">
            <a:spLocks noChangeArrowheads="1"/>
          </p:cNvSpPr>
          <p:nvPr/>
        </p:nvSpPr>
        <p:spPr bwMode="auto">
          <a:xfrm>
            <a:off x="5394325" y="3394075"/>
            <a:ext cx="13684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a:solidFill>
                  <a:schemeClr val="bg1"/>
                </a:solidFill>
              </a:rPr>
              <a:t>11 LAC</a:t>
            </a:r>
          </a:p>
          <a:p>
            <a:r>
              <a:rPr lang="en-US" sz="2400">
                <a:solidFill>
                  <a:schemeClr val="bg1"/>
                </a:solidFill>
              </a:rPr>
              <a:t>Countries</a:t>
            </a:r>
          </a:p>
          <a:p>
            <a:r>
              <a:rPr lang="en-US" sz="2400">
                <a:solidFill>
                  <a:schemeClr val="bg1"/>
                </a:solidFill>
              </a:rPr>
              <a:t>$10,652</a:t>
            </a:r>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2682</Words>
  <Application>Microsoft Office PowerPoint</Application>
  <PresentationFormat>On-screen Show (4:3)</PresentationFormat>
  <Paragraphs>298</Paragraphs>
  <Slides>31</Slides>
  <Notes>31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31</vt:i4>
      </vt:variant>
    </vt:vector>
  </HeadingPairs>
  <TitlesOfParts>
    <vt:vector size="40" baseType="lpstr">
      <vt:lpstr>Arial</vt:lpstr>
      <vt:lpstr>Symbol</vt:lpstr>
      <vt:lpstr>Times</vt:lpstr>
      <vt:lpstr>Times New Roman</vt:lpstr>
      <vt:lpstr>TimesNewRomanPSMT</vt:lpstr>
      <vt:lpstr>Blank</vt:lpstr>
      <vt:lpstr>Chart</vt:lpstr>
      <vt:lpstr>Document</vt:lpstr>
      <vt:lpstr>Worksheet</vt:lpstr>
      <vt:lpstr>“Mi Querido Pais” Forging a New America in the 21st Century</vt:lpstr>
      <vt:lpstr>Mi Querido Pais Program</vt:lpstr>
      <vt:lpstr>PowerPoint Presentation</vt:lpstr>
      <vt:lpstr>Challenges</vt:lpstr>
      <vt:lpstr>Illegal Immigration Where do they come from?</vt:lpstr>
      <vt:lpstr>U.S. Immigration &amp; Naturalization Service Funding Increases vs Illegal Immigration Levels</vt:lpstr>
      <vt:lpstr>3 Key Areas </vt:lpstr>
      <vt:lpstr>Building Blocks</vt:lpstr>
      <vt:lpstr>Remittances - Mexico &amp; 11 other LAC Countries</vt:lpstr>
      <vt:lpstr>PowerPoint Presentation</vt:lpstr>
      <vt:lpstr>Hispanic Population Breakdown</vt:lpstr>
      <vt:lpstr>Assimilation &amp; Social Capital are increasing in some areas. Hispanic Organizations - Home Town Associations</vt:lpstr>
      <vt:lpstr>Linkages are happening on an adhoc basis:  Anglo/Hispanic &amp; U.S./Latin America</vt:lpstr>
      <vt:lpstr>There are some Latin American Social and Economic Development initiatives related to immigrants.</vt:lpstr>
      <vt:lpstr>Mi Querido Pais</vt:lpstr>
      <vt:lpstr>Mi Querido Pais</vt:lpstr>
      <vt:lpstr>Mi Querido Pais</vt:lpstr>
      <vt:lpstr>Mi Querido Pais</vt:lpstr>
      <vt:lpstr>Mi Querido Pais</vt:lpstr>
      <vt:lpstr>The End</vt:lpstr>
      <vt:lpstr>PowerPoint Presentation</vt:lpstr>
      <vt:lpstr>PowerPoint Presentation</vt:lpstr>
      <vt:lpstr>PowerPoint Presentation</vt:lpstr>
      <vt:lpstr>Ecuador</vt:lpstr>
      <vt:lpstr>Colombia</vt:lpstr>
      <vt:lpstr>Dominican Republic</vt:lpstr>
      <vt:lpstr>Guatemala</vt:lpstr>
      <vt:lpstr>Honduras</vt:lpstr>
      <vt:lpstr>Nicaragua</vt:lpstr>
      <vt:lpstr>El Salvador </vt:lpstr>
      <vt:lpstr>Panama</vt:lpstr>
    </vt:vector>
  </TitlesOfParts>
  <Company>USAID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Ecuador</dc:title>
  <dc:creator>Michael  Maxey</dc:creator>
  <cp:lastModifiedBy>Marie Maxey Foundation</cp:lastModifiedBy>
  <cp:revision>31</cp:revision>
  <cp:lastPrinted>2002-03-24T11:19:51Z</cp:lastPrinted>
  <dcterms:created xsi:type="dcterms:W3CDTF">2002-03-24T06:20:16Z</dcterms:created>
  <dcterms:modified xsi:type="dcterms:W3CDTF">2022-10-31T05:25:14Z</dcterms:modified>
</cp:coreProperties>
</file>