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5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593"/>
    <p:restoredTop sz="94671"/>
  </p:normalViewPr>
  <p:slideViewPr>
    <p:cSldViewPr snapToGrid="0" snapToObjects="1">
      <p:cViewPr>
        <p:scale>
          <a:sx n="110" d="100"/>
          <a:sy n="110" d="100"/>
        </p:scale>
        <p:origin x="552" y="3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664E-AD54-4046-AF9A-F1F6B83A37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726511-5B67-D248-9871-6E0D478CD7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09108E-CD14-0C43-A723-B8C0F0E37744}"/>
              </a:ext>
            </a:extLst>
          </p:cNvPr>
          <p:cNvSpPr>
            <a:spLocks noGrp="1"/>
          </p:cNvSpPr>
          <p:nvPr>
            <p:ph type="dt" sz="half" idx="10"/>
          </p:nvPr>
        </p:nvSpPr>
        <p:spPr/>
        <p:txBody>
          <a:bodyPr/>
          <a:lstStyle/>
          <a:p>
            <a:fld id="{1667C471-74D0-F54A-82A5-BDA0D191A1F8}" type="datetimeFigureOut">
              <a:rPr lang="en-US" smtClean="0"/>
              <a:t>3/25/20</a:t>
            </a:fld>
            <a:endParaRPr lang="en-US" dirty="0"/>
          </a:p>
        </p:txBody>
      </p:sp>
      <p:sp>
        <p:nvSpPr>
          <p:cNvPr id="5" name="Footer Placeholder 4">
            <a:extLst>
              <a:ext uri="{FF2B5EF4-FFF2-40B4-BE49-F238E27FC236}">
                <a16:creationId xmlns:a16="http://schemas.microsoft.com/office/drawing/2014/main" id="{0ED8CA1B-FE66-B945-BD86-ACC551CE81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8B5CD3-1E46-464C-9CF2-F736AE8C884A}"/>
              </a:ext>
            </a:extLst>
          </p:cNvPr>
          <p:cNvSpPr>
            <a:spLocks noGrp="1"/>
          </p:cNvSpPr>
          <p:nvPr>
            <p:ph type="sldNum" sz="quarter" idx="12"/>
          </p:nvPr>
        </p:nvSpPr>
        <p:spPr/>
        <p:txBody>
          <a:bodyPr/>
          <a:lstStyle/>
          <a:p>
            <a:fld id="{4BF2EB85-EA26-D140-9D13-B282F913B94F}" type="slidenum">
              <a:rPr lang="en-US" smtClean="0"/>
              <a:t>‹#›</a:t>
            </a:fld>
            <a:endParaRPr lang="en-US" dirty="0"/>
          </a:p>
        </p:txBody>
      </p:sp>
    </p:spTree>
    <p:extLst>
      <p:ext uri="{BB962C8B-B14F-4D97-AF65-F5344CB8AC3E}">
        <p14:creationId xmlns:p14="http://schemas.microsoft.com/office/powerpoint/2010/main" val="169764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430B-D568-5943-A809-249D821EC5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49FDB5-9E9A-2348-B997-E29098D923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21103-454B-CF4C-97DD-821EFB1C22D3}"/>
              </a:ext>
            </a:extLst>
          </p:cNvPr>
          <p:cNvSpPr>
            <a:spLocks noGrp="1"/>
          </p:cNvSpPr>
          <p:nvPr>
            <p:ph type="dt" sz="half" idx="10"/>
          </p:nvPr>
        </p:nvSpPr>
        <p:spPr/>
        <p:txBody>
          <a:bodyPr/>
          <a:lstStyle/>
          <a:p>
            <a:fld id="{1667C471-74D0-F54A-82A5-BDA0D191A1F8}" type="datetimeFigureOut">
              <a:rPr lang="en-US" smtClean="0"/>
              <a:t>3/25/20</a:t>
            </a:fld>
            <a:endParaRPr lang="en-US" dirty="0"/>
          </a:p>
        </p:txBody>
      </p:sp>
      <p:sp>
        <p:nvSpPr>
          <p:cNvPr id="5" name="Footer Placeholder 4">
            <a:extLst>
              <a:ext uri="{FF2B5EF4-FFF2-40B4-BE49-F238E27FC236}">
                <a16:creationId xmlns:a16="http://schemas.microsoft.com/office/drawing/2014/main" id="{3D09AD52-12CD-E145-929C-7B439EB59B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303B8D-7615-4F4A-88C2-F8EDD7806D01}"/>
              </a:ext>
            </a:extLst>
          </p:cNvPr>
          <p:cNvSpPr>
            <a:spLocks noGrp="1"/>
          </p:cNvSpPr>
          <p:nvPr>
            <p:ph type="sldNum" sz="quarter" idx="12"/>
          </p:nvPr>
        </p:nvSpPr>
        <p:spPr/>
        <p:txBody>
          <a:bodyPr/>
          <a:lstStyle/>
          <a:p>
            <a:fld id="{4BF2EB85-EA26-D140-9D13-B282F913B94F}" type="slidenum">
              <a:rPr lang="en-US" smtClean="0"/>
              <a:t>‹#›</a:t>
            </a:fld>
            <a:endParaRPr lang="en-US" dirty="0"/>
          </a:p>
        </p:txBody>
      </p:sp>
    </p:spTree>
    <p:extLst>
      <p:ext uri="{BB962C8B-B14F-4D97-AF65-F5344CB8AC3E}">
        <p14:creationId xmlns:p14="http://schemas.microsoft.com/office/powerpoint/2010/main" val="223872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CB0A26-F834-8E4C-9E50-C733FC91E1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CFF515-77D1-D245-B90F-FB4EB188F27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0B216-AE7C-A841-BFB0-1A0D1E758F00}"/>
              </a:ext>
            </a:extLst>
          </p:cNvPr>
          <p:cNvSpPr>
            <a:spLocks noGrp="1"/>
          </p:cNvSpPr>
          <p:nvPr>
            <p:ph type="dt" sz="half" idx="10"/>
          </p:nvPr>
        </p:nvSpPr>
        <p:spPr/>
        <p:txBody>
          <a:bodyPr/>
          <a:lstStyle/>
          <a:p>
            <a:fld id="{1667C471-74D0-F54A-82A5-BDA0D191A1F8}" type="datetimeFigureOut">
              <a:rPr lang="en-US" smtClean="0"/>
              <a:t>3/25/20</a:t>
            </a:fld>
            <a:endParaRPr lang="en-US" dirty="0"/>
          </a:p>
        </p:txBody>
      </p:sp>
      <p:sp>
        <p:nvSpPr>
          <p:cNvPr id="5" name="Footer Placeholder 4">
            <a:extLst>
              <a:ext uri="{FF2B5EF4-FFF2-40B4-BE49-F238E27FC236}">
                <a16:creationId xmlns:a16="http://schemas.microsoft.com/office/drawing/2014/main" id="{86B1979D-91A8-624D-8330-0DEEC3C439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EE895D-232C-634F-9E93-2FB4CE950943}"/>
              </a:ext>
            </a:extLst>
          </p:cNvPr>
          <p:cNvSpPr>
            <a:spLocks noGrp="1"/>
          </p:cNvSpPr>
          <p:nvPr>
            <p:ph type="sldNum" sz="quarter" idx="12"/>
          </p:nvPr>
        </p:nvSpPr>
        <p:spPr/>
        <p:txBody>
          <a:bodyPr/>
          <a:lstStyle/>
          <a:p>
            <a:fld id="{4BF2EB85-EA26-D140-9D13-B282F913B94F}" type="slidenum">
              <a:rPr lang="en-US" smtClean="0"/>
              <a:t>‹#›</a:t>
            </a:fld>
            <a:endParaRPr lang="en-US" dirty="0"/>
          </a:p>
        </p:txBody>
      </p:sp>
    </p:spTree>
    <p:extLst>
      <p:ext uri="{BB962C8B-B14F-4D97-AF65-F5344CB8AC3E}">
        <p14:creationId xmlns:p14="http://schemas.microsoft.com/office/powerpoint/2010/main" val="1619410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FDB3-17EF-A849-985E-C5ED72378E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49A118-78E8-7F41-A8EF-C000B29FA5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F2EB7-3561-A545-91F9-5B530E064BD1}"/>
              </a:ext>
            </a:extLst>
          </p:cNvPr>
          <p:cNvSpPr>
            <a:spLocks noGrp="1"/>
          </p:cNvSpPr>
          <p:nvPr>
            <p:ph type="dt" sz="half" idx="10"/>
          </p:nvPr>
        </p:nvSpPr>
        <p:spPr/>
        <p:txBody>
          <a:bodyPr/>
          <a:lstStyle/>
          <a:p>
            <a:fld id="{1667C471-74D0-F54A-82A5-BDA0D191A1F8}" type="datetimeFigureOut">
              <a:rPr lang="en-US" smtClean="0"/>
              <a:t>3/25/20</a:t>
            </a:fld>
            <a:endParaRPr lang="en-US" dirty="0"/>
          </a:p>
        </p:txBody>
      </p:sp>
      <p:sp>
        <p:nvSpPr>
          <p:cNvPr id="5" name="Footer Placeholder 4">
            <a:extLst>
              <a:ext uri="{FF2B5EF4-FFF2-40B4-BE49-F238E27FC236}">
                <a16:creationId xmlns:a16="http://schemas.microsoft.com/office/drawing/2014/main" id="{0FCD4D20-A362-0542-BAD5-4318F941C9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CB605D-831A-CD44-94A0-6B99CE042F2D}"/>
              </a:ext>
            </a:extLst>
          </p:cNvPr>
          <p:cNvSpPr>
            <a:spLocks noGrp="1"/>
          </p:cNvSpPr>
          <p:nvPr>
            <p:ph type="sldNum" sz="quarter" idx="12"/>
          </p:nvPr>
        </p:nvSpPr>
        <p:spPr/>
        <p:txBody>
          <a:bodyPr/>
          <a:lstStyle/>
          <a:p>
            <a:fld id="{4BF2EB85-EA26-D140-9D13-B282F913B94F}" type="slidenum">
              <a:rPr lang="en-US" smtClean="0"/>
              <a:t>‹#›</a:t>
            </a:fld>
            <a:endParaRPr lang="en-US" dirty="0"/>
          </a:p>
        </p:txBody>
      </p:sp>
    </p:spTree>
    <p:extLst>
      <p:ext uri="{BB962C8B-B14F-4D97-AF65-F5344CB8AC3E}">
        <p14:creationId xmlns:p14="http://schemas.microsoft.com/office/powerpoint/2010/main" val="133940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B41C-2470-1844-AD2E-6727121117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5C8BD1-08FE-8448-973B-20AE982BC4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C80DF7-1027-F14F-BF3A-7861AEC4D64B}"/>
              </a:ext>
            </a:extLst>
          </p:cNvPr>
          <p:cNvSpPr>
            <a:spLocks noGrp="1"/>
          </p:cNvSpPr>
          <p:nvPr>
            <p:ph type="dt" sz="half" idx="10"/>
          </p:nvPr>
        </p:nvSpPr>
        <p:spPr/>
        <p:txBody>
          <a:bodyPr/>
          <a:lstStyle/>
          <a:p>
            <a:fld id="{1667C471-74D0-F54A-82A5-BDA0D191A1F8}" type="datetimeFigureOut">
              <a:rPr lang="en-US" smtClean="0"/>
              <a:t>3/25/20</a:t>
            </a:fld>
            <a:endParaRPr lang="en-US" dirty="0"/>
          </a:p>
        </p:txBody>
      </p:sp>
      <p:sp>
        <p:nvSpPr>
          <p:cNvPr id="5" name="Footer Placeholder 4">
            <a:extLst>
              <a:ext uri="{FF2B5EF4-FFF2-40B4-BE49-F238E27FC236}">
                <a16:creationId xmlns:a16="http://schemas.microsoft.com/office/drawing/2014/main" id="{9B138B7F-76D8-9D43-84F3-2105055AA7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91BAA1-2B12-E24F-956B-2B13687236FD}"/>
              </a:ext>
            </a:extLst>
          </p:cNvPr>
          <p:cNvSpPr>
            <a:spLocks noGrp="1"/>
          </p:cNvSpPr>
          <p:nvPr>
            <p:ph type="sldNum" sz="quarter" idx="12"/>
          </p:nvPr>
        </p:nvSpPr>
        <p:spPr/>
        <p:txBody>
          <a:bodyPr/>
          <a:lstStyle/>
          <a:p>
            <a:fld id="{4BF2EB85-EA26-D140-9D13-B282F913B94F}" type="slidenum">
              <a:rPr lang="en-US" smtClean="0"/>
              <a:t>‹#›</a:t>
            </a:fld>
            <a:endParaRPr lang="en-US" dirty="0"/>
          </a:p>
        </p:txBody>
      </p:sp>
    </p:spTree>
    <p:extLst>
      <p:ext uri="{BB962C8B-B14F-4D97-AF65-F5344CB8AC3E}">
        <p14:creationId xmlns:p14="http://schemas.microsoft.com/office/powerpoint/2010/main" val="135783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6320F-C223-C64D-8942-AB46FF2A0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7A84BD-04CD-BD40-BEA7-09D0E9AA86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FA8A90-59B9-7346-BBF5-3CC587D79F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6F05F6-BC9C-8E4C-BCB0-034EC5870DAE}"/>
              </a:ext>
            </a:extLst>
          </p:cNvPr>
          <p:cNvSpPr>
            <a:spLocks noGrp="1"/>
          </p:cNvSpPr>
          <p:nvPr>
            <p:ph type="dt" sz="half" idx="10"/>
          </p:nvPr>
        </p:nvSpPr>
        <p:spPr/>
        <p:txBody>
          <a:bodyPr/>
          <a:lstStyle/>
          <a:p>
            <a:fld id="{1667C471-74D0-F54A-82A5-BDA0D191A1F8}" type="datetimeFigureOut">
              <a:rPr lang="en-US" smtClean="0"/>
              <a:t>3/25/20</a:t>
            </a:fld>
            <a:endParaRPr lang="en-US" dirty="0"/>
          </a:p>
        </p:txBody>
      </p:sp>
      <p:sp>
        <p:nvSpPr>
          <p:cNvPr id="6" name="Footer Placeholder 5">
            <a:extLst>
              <a:ext uri="{FF2B5EF4-FFF2-40B4-BE49-F238E27FC236}">
                <a16:creationId xmlns:a16="http://schemas.microsoft.com/office/drawing/2014/main" id="{4EFEB321-BC13-E94F-AC8E-3026C3D50D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7CF333-09AA-7746-937A-AFA39F745ED4}"/>
              </a:ext>
            </a:extLst>
          </p:cNvPr>
          <p:cNvSpPr>
            <a:spLocks noGrp="1"/>
          </p:cNvSpPr>
          <p:nvPr>
            <p:ph type="sldNum" sz="quarter" idx="12"/>
          </p:nvPr>
        </p:nvSpPr>
        <p:spPr/>
        <p:txBody>
          <a:bodyPr/>
          <a:lstStyle/>
          <a:p>
            <a:fld id="{4BF2EB85-EA26-D140-9D13-B282F913B94F}" type="slidenum">
              <a:rPr lang="en-US" smtClean="0"/>
              <a:t>‹#›</a:t>
            </a:fld>
            <a:endParaRPr lang="en-US" dirty="0"/>
          </a:p>
        </p:txBody>
      </p:sp>
    </p:spTree>
    <p:extLst>
      <p:ext uri="{BB962C8B-B14F-4D97-AF65-F5344CB8AC3E}">
        <p14:creationId xmlns:p14="http://schemas.microsoft.com/office/powerpoint/2010/main" val="389130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74CAF-CC2D-1E46-98E6-526CEF8414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F31C73-24FA-8D4F-9648-57C99812D7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A2BD41-25AD-6E4D-A535-4E89A57B19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5E892E-AB1A-BC44-A399-3624E9220B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5F6A7D-24F9-1F47-9871-929FCD4B93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16328C-0FC4-A94B-B3BC-6578EA0D0C12}"/>
              </a:ext>
            </a:extLst>
          </p:cNvPr>
          <p:cNvSpPr>
            <a:spLocks noGrp="1"/>
          </p:cNvSpPr>
          <p:nvPr>
            <p:ph type="dt" sz="half" idx="10"/>
          </p:nvPr>
        </p:nvSpPr>
        <p:spPr/>
        <p:txBody>
          <a:bodyPr/>
          <a:lstStyle/>
          <a:p>
            <a:fld id="{1667C471-74D0-F54A-82A5-BDA0D191A1F8}" type="datetimeFigureOut">
              <a:rPr lang="en-US" smtClean="0"/>
              <a:t>3/25/20</a:t>
            </a:fld>
            <a:endParaRPr lang="en-US" dirty="0"/>
          </a:p>
        </p:txBody>
      </p:sp>
      <p:sp>
        <p:nvSpPr>
          <p:cNvPr id="8" name="Footer Placeholder 7">
            <a:extLst>
              <a:ext uri="{FF2B5EF4-FFF2-40B4-BE49-F238E27FC236}">
                <a16:creationId xmlns:a16="http://schemas.microsoft.com/office/drawing/2014/main" id="{783C6593-9F5F-0649-97A5-0727EAB6144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94673C-398D-284B-9141-2FB1D9F10398}"/>
              </a:ext>
            </a:extLst>
          </p:cNvPr>
          <p:cNvSpPr>
            <a:spLocks noGrp="1"/>
          </p:cNvSpPr>
          <p:nvPr>
            <p:ph type="sldNum" sz="quarter" idx="12"/>
          </p:nvPr>
        </p:nvSpPr>
        <p:spPr/>
        <p:txBody>
          <a:bodyPr/>
          <a:lstStyle/>
          <a:p>
            <a:fld id="{4BF2EB85-EA26-D140-9D13-B282F913B94F}" type="slidenum">
              <a:rPr lang="en-US" smtClean="0"/>
              <a:t>‹#›</a:t>
            </a:fld>
            <a:endParaRPr lang="en-US" dirty="0"/>
          </a:p>
        </p:txBody>
      </p:sp>
    </p:spTree>
    <p:extLst>
      <p:ext uri="{BB962C8B-B14F-4D97-AF65-F5344CB8AC3E}">
        <p14:creationId xmlns:p14="http://schemas.microsoft.com/office/powerpoint/2010/main" val="846572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2691-68F9-4C47-AD82-D2363180B1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A6B5FB-F4D9-4C43-89EB-55A100D81B27}"/>
              </a:ext>
            </a:extLst>
          </p:cNvPr>
          <p:cNvSpPr>
            <a:spLocks noGrp="1"/>
          </p:cNvSpPr>
          <p:nvPr>
            <p:ph type="dt" sz="half" idx="10"/>
          </p:nvPr>
        </p:nvSpPr>
        <p:spPr/>
        <p:txBody>
          <a:bodyPr/>
          <a:lstStyle/>
          <a:p>
            <a:fld id="{1667C471-74D0-F54A-82A5-BDA0D191A1F8}" type="datetimeFigureOut">
              <a:rPr lang="en-US" smtClean="0"/>
              <a:t>3/25/20</a:t>
            </a:fld>
            <a:endParaRPr lang="en-US" dirty="0"/>
          </a:p>
        </p:txBody>
      </p:sp>
      <p:sp>
        <p:nvSpPr>
          <p:cNvPr id="4" name="Footer Placeholder 3">
            <a:extLst>
              <a:ext uri="{FF2B5EF4-FFF2-40B4-BE49-F238E27FC236}">
                <a16:creationId xmlns:a16="http://schemas.microsoft.com/office/drawing/2014/main" id="{8F6199D4-5176-EB41-A287-7204B3A9531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18B12B-8FFB-EE4B-A9A8-D82EE5E29E92}"/>
              </a:ext>
            </a:extLst>
          </p:cNvPr>
          <p:cNvSpPr>
            <a:spLocks noGrp="1"/>
          </p:cNvSpPr>
          <p:nvPr>
            <p:ph type="sldNum" sz="quarter" idx="12"/>
          </p:nvPr>
        </p:nvSpPr>
        <p:spPr/>
        <p:txBody>
          <a:bodyPr/>
          <a:lstStyle/>
          <a:p>
            <a:fld id="{4BF2EB85-EA26-D140-9D13-B282F913B94F}" type="slidenum">
              <a:rPr lang="en-US" smtClean="0"/>
              <a:t>‹#›</a:t>
            </a:fld>
            <a:endParaRPr lang="en-US" dirty="0"/>
          </a:p>
        </p:txBody>
      </p:sp>
    </p:spTree>
    <p:extLst>
      <p:ext uri="{BB962C8B-B14F-4D97-AF65-F5344CB8AC3E}">
        <p14:creationId xmlns:p14="http://schemas.microsoft.com/office/powerpoint/2010/main" val="175786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158535-AA2D-C049-9B50-549C662CD291}"/>
              </a:ext>
            </a:extLst>
          </p:cNvPr>
          <p:cNvSpPr>
            <a:spLocks noGrp="1"/>
          </p:cNvSpPr>
          <p:nvPr>
            <p:ph type="dt" sz="half" idx="10"/>
          </p:nvPr>
        </p:nvSpPr>
        <p:spPr/>
        <p:txBody>
          <a:bodyPr/>
          <a:lstStyle/>
          <a:p>
            <a:fld id="{1667C471-74D0-F54A-82A5-BDA0D191A1F8}" type="datetimeFigureOut">
              <a:rPr lang="en-US" smtClean="0"/>
              <a:t>3/25/20</a:t>
            </a:fld>
            <a:endParaRPr lang="en-US" dirty="0"/>
          </a:p>
        </p:txBody>
      </p:sp>
      <p:sp>
        <p:nvSpPr>
          <p:cNvPr id="3" name="Footer Placeholder 2">
            <a:extLst>
              <a:ext uri="{FF2B5EF4-FFF2-40B4-BE49-F238E27FC236}">
                <a16:creationId xmlns:a16="http://schemas.microsoft.com/office/drawing/2014/main" id="{654B9340-B043-0744-AF93-89E1EBEA474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1A4D499-F7C6-E84C-B4E8-3B012354D2C5}"/>
              </a:ext>
            </a:extLst>
          </p:cNvPr>
          <p:cNvSpPr>
            <a:spLocks noGrp="1"/>
          </p:cNvSpPr>
          <p:nvPr>
            <p:ph type="sldNum" sz="quarter" idx="12"/>
          </p:nvPr>
        </p:nvSpPr>
        <p:spPr/>
        <p:txBody>
          <a:bodyPr/>
          <a:lstStyle/>
          <a:p>
            <a:fld id="{4BF2EB85-EA26-D140-9D13-B282F913B94F}" type="slidenum">
              <a:rPr lang="en-US" smtClean="0"/>
              <a:t>‹#›</a:t>
            </a:fld>
            <a:endParaRPr lang="en-US" dirty="0"/>
          </a:p>
        </p:txBody>
      </p:sp>
    </p:spTree>
    <p:extLst>
      <p:ext uri="{BB962C8B-B14F-4D97-AF65-F5344CB8AC3E}">
        <p14:creationId xmlns:p14="http://schemas.microsoft.com/office/powerpoint/2010/main" val="280912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6BB5-30E0-FD49-8500-0542B423FC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FA60B-88C8-1949-AF3B-A873E3F8A1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D597F5-7C6E-F14C-90E8-6FB809350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F7DDFA-3C26-6443-9FA2-8B3582CEEAEC}"/>
              </a:ext>
            </a:extLst>
          </p:cNvPr>
          <p:cNvSpPr>
            <a:spLocks noGrp="1"/>
          </p:cNvSpPr>
          <p:nvPr>
            <p:ph type="dt" sz="half" idx="10"/>
          </p:nvPr>
        </p:nvSpPr>
        <p:spPr/>
        <p:txBody>
          <a:bodyPr/>
          <a:lstStyle/>
          <a:p>
            <a:fld id="{1667C471-74D0-F54A-82A5-BDA0D191A1F8}" type="datetimeFigureOut">
              <a:rPr lang="en-US" smtClean="0"/>
              <a:t>3/25/20</a:t>
            </a:fld>
            <a:endParaRPr lang="en-US" dirty="0"/>
          </a:p>
        </p:txBody>
      </p:sp>
      <p:sp>
        <p:nvSpPr>
          <p:cNvPr id="6" name="Footer Placeholder 5">
            <a:extLst>
              <a:ext uri="{FF2B5EF4-FFF2-40B4-BE49-F238E27FC236}">
                <a16:creationId xmlns:a16="http://schemas.microsoft.com/office/drawing/2014/main" id="{D880AB42-96C8-EF49-BBC0-2480A2E8A8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42269F-7DC0-784C-A038-5E1B4BF244C7}"/>
              </a:ext>
            </a:extLst>
          </p:cNvPr>
          <p:cNvSpPr>
            <a:spLocks noGrp="1"/>
          </p:cNvSpPr>
          <p:nvPr>
            <p:ph type="sldNum" sz="quarter" idx="12"/>
          </p:nvPr>
        </p:nvSpPr>
        <p:spPr/>
        <p:txBody>
          <a:bodyPr/>
          <a:lstStyle/>
          <a:p>
            <a:fld id="{4BF2EB85-EA26-D140-9D13-B282F913B94F}" type="slidenum">
              <a:rPr lang="en-US" smtClean="0"/>
              <a:t>‹#›</a:t>
            </a:fld>
            <a:endParaRPr lang="en-US" dirty="0"/>
          </a:p>
        </p:txBody>
      </p:sp>
    </p:spTree>
    <p:extLst>
      <p:ext uri="{BB962C8B-B14F-4D97-AF65-F5344CB8AC3E}">
        <p14:creationId xmlns:p14="http://schemas.microsoft.com/office/powerpoint/2010/main" val="257085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6B0F-2839-EB47-91E6-250746D72F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5221DD-934C-1E47-A653-A47D323A38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3473AC5-ED23-9E46-B569-5E07FF98A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10A808-9E58-4B44-8D92-12ECC9AF7CF3}"/>
              </a:ext>
            </a:extLst>
          </p:cNvPr>
          <p:cNvSpPr>
            <a:spLocks noGrp="1"/>
          </p:cNvSpPr>
          <p:nvPr>
            <p:ph type="dt" sz="half" idx="10"/>
          </p:nvPr>
        </p:nvSpPr>
        <p:spPr/>
        <p:txBody>
          <a:bodyPr/>
          <a:lstStyle/>
          <a:p>
            <a:fld id="{1667C471-74D0-F54A-82A5-BDA0D191A1F8}" type="datetimeFigureOut">
              <a:rPr lang="en-US" smtClean="0"/>
              <a:t>3/25/20</a:t>
            </a:fld>
            <a:endParaRPr lang="en-US" dirty="0"/>
          </a:p>
        </p:txBody>
      </p:sp>
      <p:sp>
        <p:nvSpPr>
          <p:cNvPr id="6" name="Footer Placeholder 5">
            <a:extLst>
              <a:ext uri="{FF2B5EF4-FFF2-40B4-BE49-F238E27FC236}">
                <a16:creationId xmlns:a16="http://schemas.microsoft.com/office/drawing/2014/main" id="{8231C2E6-718F-3243-BC01-E5B38150E7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7513A6-247A-5846-9AB1-B9CDE472EE00}"/>
              </a:ext>
            </a:extLst>
          </p:cNvPr>
          <p:cNvSpPr>
            <a:spLocks noGrp="1"/>
          </p:cNvSpPr>
          <p:nvPr>
            <p:ph type="sldNum" sz="quarter" idx="12"/>
          </p:nvPr>
        </p:nvSpPr>
        <p:spPr/>
        <p:txBody>
          <a:bodyPr/>
          <a:lstStyle/>
          <a:p>
            <a:fld id="{4BF2EB85-EA26-D140-9D13-B282F913B94F}" type="slidenum">
              <a:rPr lang="en-US" smtClean="0"/>
              <a:t>‹#›</a:t>
            </a:fld>
            <a:endParaRPr lang="en-US" dirty="0"/>
          </a:p>
        </p:txBody>
      </p:sp>
    </p:spTree>
    <p:extLst>
      <p:ext uri="{BB962C8B-B14F-4D97-AF65-F5344CB8AC3E}">
        <p14:creationId xmlns:p14="http://schemas.microsoft.com/office/powerpoint/2010/main" val="126150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5C2687-E12C-8B41-8F5F-4E415AEDE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973A5E-88A8-B14C-9ED8-0EA52049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1B910-D948-FA4E-B6F2-19904CB5DA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7C471-74D0-F54A-82A5-BDA0D191A1F8}" type="datetimeFigureOut">
              <a:rPr lang="en-US" smtClean="0"/>
              <a:t>3/25/20</a:t>
            </a:fld>
            <a:endParaRPr lang="en-US" dirty="0"/>
          </a:p>
        </p:txBody>
      </p:sp>
      <p:sp>
        <p:nvSpPr>
          <p:cNvPr id="5" name="Footer Placeholder 4">
            <a:extLst>
              <a:ext uri="{FF2B5EF4-FFF2-40B4-BE49-F238E27FC236}">
                <a16:creationId xmlns:a16="http://schemas.microsoft.com/office/drawing/2014/main" id="{474B3583-7EC1-114C-93A2-80C68BD3A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817A04C-7092-E242-B88B-FBD51871A6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2EB85-EA26-D140-9D13-B282F913B94F}" type="slidenum">
              <a:rPr lang="en-US" smtClean="0"/>
              <a:t>‹#›</a:t>
            </a:fld>
            <a:endParaRPr lang="en-US" dirty="0"/>
          </a:p>
        </p:txBody>
      </p:sp>
    </p:spTree>
    <p:extLst>
      <p:ext uri="{BB962C8B-B14F-4D97-AF65-F5344CB8AC3E}">
        <p14:creationId xmlns:p14="http://schemas.microsoft.com/office/powerpoint/2010/main" val="3843601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reativeassociatesinternational.com/wp-content/uploads/2019/09/Migration-Study-Brief.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ervices.smartdraw.com/fileconversion/1d5a0996-f134-49e4-8138-dd26442fb9d2/2/?fileName=Remittances%20-%202019%20-%20Final%20with%20Tables.png">
            <a:extLst>
              <a:ext uri="{FF2B5EF4-FFF2-40B4-BE49-F238E27FC236}">
                <a16:creationId xmlns:a16="http://schemas.microsoft.com/office/drawing/2014/main" id="{EFA2FEFF-F533-D745-9405-418F33605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998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3BC86C-CBB8-C349-A9A6-157868E9A81B}"/>
              </a:ext>
            </a:extLst>
          </p:cNvPr>
          <p:cNvSpPr txBox="1"/>
          <p:nvPr/>
        </p:nvSpPr>
        <p:spPr>
          <a:xfrm>
            <a:off x="9489989" y="86498"/>
            <a:ext cx="2594920" cy="2585323"/>
          </a:xfrm>
          <a:prstGeom prst="rect">
            <a:avLst/>
          </a:prstGeom>
          <a:solidFill>
            <a:schemeClr val="accent2">
              <a:lumMod val="20000"/>
              <a:lumOff val="80000"/>
            </a:schemeClr>
          </a:solidFill>
        </p:spPr>
        <p:txBody>
          <a:bodyPr wrap="square" rtlCol="0">
            <a:spAutoFit/>
          </a:bodyPr>
          <a:lstStyle/>
          <a:p>
            <a:pPr algn="ctr"/>
            <a:r>
              <a:rPr lang="en-US" dirty="0"/>
              <a:t>Remittances to Latin</a:t>
            </a:r>
          </a:p>
          <a:p>
            <a:pPr algn="ctr"/>
            <a:r>
              <a:rPr lang="en-US" dirty="0"/>
              <a:t>America in 2019 increased but at a slower rate of growth.  Countries with higher levels of </a:t>
            </a:r>
          </a:p>
          <a:p>
            <a:pPr algn="ctr"/>
            <a:r>
              <a:rPr lang="en-US" dirty="0"/>
              <a:t>Instability saw greater </a:t>
            </a:r>
          </a:p>
          <a:p>
            <a:pPr algn="ctr"/>
            <a:r>
              <a:rPr lang="en-US" dirty="0"/>
              <a:t>Increases in remittances:</a:t>
            </a:r>
          </a:p>
          <a:p>
            <a:pPr algn="ctr"/>
            <a:r>
              <a:rPr lang="en-US" dirty="0"/>
              <a:t>Venezuela, Brazil, Honduras &amp; Nicaragua.</a:t>
            </a:r>
          </a:p>
        </p:txBody>
      </p:sp>
      <p:sp>
        <p:nvSpPr>
          <p:cNvPr id="6" name="TextBox 5">
            <a:extLst>
              <a:ext uri="{FF2B5EF4-FFF2-40B4-BE49-F238E27FC236}">
                <a16:creationId xmlns:a16="http://schemas.microsoft.com/office/drawing/2014/main" id="{1FE78943-B15D-434C-A0F0-322A77DA46D6}"/>
              </a:ext>
            </a:extLst>
          </p:cNvPr>
          <p:cNvSpPr txBox="1"/>
          <p:nvPr/>
        </p:nvSpPr>
        <p:spPr>
          <a:xfrm>
            <a:off x="9489989" y="2758319"/>
            <a:ext cx="2594920" cy="2308324"/>
          </a:xfrm>
          <a:prstGeom prst="rect">
            <a:avLst/>
          </a:prstGeom>
          <a:solidFill>
            <a:schemeClr val="accent2">
              <a:lumMod val="20000"/>
              <a:lumOff val="80000"/>
            </a:schemeClr>
          </a:solidFill>
        </p:spPr>
        <p:txBody>
          <a:bodyPr wrap="square" rtlCol="0">
            <a:spAutoFit/>
          </a:bodyPr>
          <a:lstStyle/>
          <a:p>
            <a:pPr algn="ctr"/>
            <a:r>
              <a:rPr lang="en-US" dirty="0"/>
              <a:t>Remittances to Northern </a:t>
            </a:r>
          </a:p>
          <a:p>
            <a:pPr algn="ctr"/>
            <a:r>
              <a:rPr lang="en-US" dirty="0"/>
              <a:t>Triangle represent a significant amount of GDP.  Honduras and Guatemala saw an increase in growth in the amount of remittances provided in 2019.</a:t>
            </a:r>
          </a:p>
        </p:txBody>
      </p:sp>
      <p:sp>
        <p:nvSpPr>
          <p:cNvPr id="7" name="TextBox 6">
            <a:extLst>
              <a:ext uri="{FF2B5EF4-FFF2-40B4-BE49-F238E27FC236}">
                <a16:creationId xmlns:a16="http://schemas.microsoft.com/office/drawing/2014/main" id="{6F9CA098-6DFC-BC4E-9655-89C5F0626E2D}"/>
              </a:ext>
            </a:extLst>
          </p:cNvPr>
          <p:cNvSpPr txBox="1"/>
          <p:nvPr/>
        </p:nvSpPr>
        <p:spPr>
          <a:xfrm>
            <a:off x="9489989" y="5153141"/>
            <a:ext cx="2594920" cy="1477328"/>
          </a:xfrm>
          <a:prstGeom prst="rect">
            <a:avLst/>
          </a:prstGeom>
          <a:solidFill>
            <a:schemeClr val="accent2">
              <a:lumMod val="20000"/>
              <a:lumOff val="80000"/>
            </a:schemeClr>
          </a:solidFill>
        </p:spPr>
        <p:txBody>
          <a:bodyPr wrap="square" rtlCol="0">
            <a:spAutoFit/>
          </a:bodyPr>
          <a:lstStyle/>
          <a:p>
            <a:pPr algn="ctr"/>
            <a:r>
              <a:rPr lang="en-US" dirty="0"/>
              <a:t>Remittances to Venezuela grew by 28%  in 2019 and represent a critical lifeline for vulnerable populations there.</a:t>
            </a:r>
          </a:p>
        </p:txBody>
      </p:sp>
    </p:spTree>
    <p:extLst>
      <p:ext uri="{BB962C8B-B14F-4D97-AF65-F5344CB8AC3E}">
        <p14:creationId xmlns:p14="http://schemas.microsoft.com/office/powerpoint/2010/main" val="90259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ervices.smartdraw.com/fileconversion/e03a86e8-97a1-4fbe-b976-df6126a51cd4/2/?fileName=Remittances%20-%202019%20-%20Final%20with%20Tables.png">
            <a:extLst>
              <a:ext uri="{FF2B5EF4-FFF2-40B4-BE49-F238E27FC236}">
                <a16:creationId xmlns:a16="http://schemas.microsoft.com/office/drawing/2014/main" id="{A028E539-AEC5-5746-B30B-029178B35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24" y="111210"/>
            <a:ext cx="9012166" cy="62895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E183F2-B821-8140-B3D8-9E9B09FE399D}"/>
              </a:ext>
            </a:extLst>
          </p:cNvPr>
          <p:cNvSpPr txBox="1"/>
          <p:nvPr/>
        </p:nvSpPr>
        <p:spPr>
          <a:xfrm>
            <a:off x="9148087" y="140739"/>
            <a:ext cx="2924461" cy="2031325"/>
          </a:xfrm>
          <a:prstGeom prst="rect">
            <a:avLst/>
          </a:prstGeom>
          <a:solidFill>
            <a:schemeClr val="accent2">
              <a:lumMod val="20000"/>
              <a:lumOff val="80000"/>
            </a:schemeClr>
          </a:solidFill>
        </p:spPr>
        <p:txBody>
          <a:bodyPr wrap="square" rtlCol="0">
            <a:spAutoFit/>
          </a:bodyPr>
          <a:lstStyle/>
          <a:p>
            <a:pPr algn="ctr"/>
            <a:r>
              <a:rPr lang="en-US" dirty="0"/>
              <a:t>Remittances to Latin</a:t>
            </a:r>
          </a:p>
          <a:p>
            <a:pPr algn="ctr"/>
            <a:r>
              <a:rPr lang="en-US" dirty="0"/>
              <a:t>America have been increasing since 2009 reaching $97 billion dollars in 2019.  The rate of growth in remittances is decreasing overall since 2017.  </a:t>
            </a:r>
          </a:p>
        </p:txBody>
      </p:sp>
      <p:sp>
        <p:nvSpPr>
          <p:cNvPr id="7" name="TextBox 6">
            <a:extLst>
              <a:ext uri="{FF2B5EF4-FFF2-40B4-BE49-F238E27FC236}">
                <a16:creationId xmlns:a16="http://schemas.microsoft.com/office/drawing/2014/main" id="{EA6CF5D5-2D14-9242-BFF8-7FE1AD9DBADA}"/>
              </a:ext>
            </a:extLst>
          </p:cNvPr>
          <p:cNvSpPr txBox="1"/>
          <p:nvPr/>
        </p:nvSpPr>
        <p:spPr>
          <a:xfrm>
            <a:off x="9148087" y="2285682"/>
            <a:ext cx="2924461" cy="1754326"/>
          </a:xfrm>
          <a:prstGeom prst="rect">
            <a:avLst/>
          </a:prstGeom>
          <a:solidFill>
            <a:schemeClr val="accent2">
              <a:lumMod val="20000"/>
              <a:lumOff val="80000"/>
            </a:schemeClr>
          </a:solidFill>
        </p:spPr>
        <p:txBody>
          <a:bodyPr wrap="square" rtlCol="0">
            <a:spAutoFit/>
          </a:bodyPr>
          <a:lstStyle/>
          <a:p>
            <a:pPr algn="ctr"/>
            <a:r>
              <a:rPr lang="en-US" dirty="0"/>
              <a:t>Remittances to Mexico are the lion’s share of overall total at $36.1 billion.  The growth in remittances was 11% in 2018 and went down to 7% in 2019.</a:t>
            </a:r>
          </a:p>
        </p:txBody>
      </p:sp>
      <p:sp>
        <p:nvSpPr>
          <p:cNvPr id="9" name="TextBox 8">
            <a:extLst>
              <a:ext uri="{FF2B5EF4-FFF2-40B4-BE49-F238E27FC236}">
                <a16:creationId xmlns:a16="http://schemas.microsoft.com/office/drawing/2014/main" id="{5E283596-E900-2844-B768-BA3AFED22159}"/>
              </a:ext>
            </a:extLst>
          </p:cNvPr>
          <p:cNvSpPr txBox="1"/>
          <p:nvPr/>
        </p:nvSpPr>
        <p:spPr>
          <a:xfrm>
            <a:off x="9148088" y="4153627"/>
            <a:ext cx="2924461" cy="2585323"/>
          </a:xfrm>
          <a:prstGeom prst="rect">
            <a:avLst/>
          </a:prstGeom>
          <a:solidFill>
            <a:schemeClr val="accent2">
              <a:lumMod val="20000"/>
              <a:lumOff val="80000"/>
            </a:schemeClr>
          </a:solidFill>
        </p:spPr>
        <p:txBody>
          <a:bodyPr wrap="square" rtlCol="0">
            <a:spAutoFit/>
          </a:bodyPr>
          <a:lstStyle/>
          <a:p>
            <a:pPr algn="ctr"/>
            <a:r>
              <a:rPr lang="en-US" dirty="0"/>
              <a:t>Top six remittance receiving countries in Latin America:</a:t>
            </a:r>
          </a:p>
          <a:p>
            <a:pPr algn="ctr"/>
            <a:r>
              <a:rPr lang="en-US" dirty="0"/>
              <a:t>(1) Mexico - $37 billion; (2) Guatemala - $10.5 billion; (3) Dominican Republic - $7.1 billion; (4) Colombia - $6.8 billion; (5) El Salvador - $5.7 billion; &amp; (6) Honduras - $5.4 billion.</a:t>
            </a:r>
          </a:p>
        </p:txBody>
      </p:sp>
    </p:spTree>
    <p:extLst>
      <p:ext uri="{BB962C8B-B14F-4D97-AF65-F5344CB8AC3E}">
        <p14:creationId xmlns:p14="http://schemas.microsoft.com/office/powerpoint/2010/main" val="8438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ervices.smartdraw.com/fileconversion/cec09dfa-6f90-45d5-b006-bf19471e7f09/2/?fileName=Remittances%20-%202019%20-%20Final%20with%20Tables.png">
            <a:extLst>
              <a:ext uri="{FF2B5EF4-FFF2-40B4-BE49-F238E27FC236}">
                <a16:creationId xmlns:a16="http://schemas.microsoft.com/office/drawing/2014/main" id="{F77E4173-ECC9-3E43-85CF-A717E10FD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10086" cy="68374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2334B48D-348F-B74B-93D9-AF8DD3D320A8}"/>
              </a:ext>
            </a:extLst>
          </p:cNvPr>
          <p:cNvGraphicFramePr>
            <a:graphicFrameLocks noGrp="1"/>
          </p:cNvGraphicFramePr>
          <p:nvPr>
            <p:extLst>
              <p:ext uri="{D42A27DB-BD31-4B8C-83A1-F6EECF244321}">
                <p14:modId xmlns:p14="http://schemas.microsoft.com/office/powerpoint/2010/main" val="113456689"/>
              </p:ext>
            </p:extLst>
          </p:nvPr>
        </p:nvGraphicFramePr>
        <p:xfrm>
          <a:off x="6910086" y="138899"/>
          <a:ext cx="5148564" cy="2255520"/>
        </p:xfrm>
        <a:graphic>
          <a:graphicData uri="http://schemas.openxmlformats.org/drawingml/2006/table">
            <a:tbl>
              <a:tblPr firstRow="1" bandRow="1">
                <a:tableStyleId>{21E4AEA4-8DFA-4A89-87EB-49C32662AFE0}</a:tableStyleId>
              </a:tblPr>
              <a:tblGrid>
                <a:gridCol w="1287141">
                  <a:extLst>
                    <a:ext uri="{9D8B030D-6E8A-4147-A177-3AD203B41FA5}">
                      <a16:colId xmlns:a16="http://schemas.microsoft.com/office/drawing/2014/main" val="4270826914"/>
                    </a:ext>
                  </a:extLst>
                </a:gridCol>
                <a:gridCol w="1287141">
                  <a:extLst>
                    <a:ext uri="{9D8B030D-6E8A-4147-A177-3AD203B41FA5}">
                      <a16:colId xmlns:a16="http://schemas.microsoft.com/office/drawing/2014/main" val="174109405"/>
                    </a:ext>
                  </a:extLst>
                </a:gridCol>
                <a:gridCol w="1287141">
                  <a:extLst>
                    <a:ext uri="{9D8B030D-6E8A-4147-A177-3AD203B41FA5}">
                      <a16:colId xmlns:a16="http://schemas.microsoft.com/office/drawing/2014/main" val="4138639195"/>
                    </a:ext>
                  </a:extLst>
                </a:gridCol>
                <a:gridCol w="1287141">
                  <a:extLst>
                    <a:ext uri="{9D8B030D-6E8A-4147-A177-3AD203B41FA5}">
                      <a16:colId xmlns:a16="http://schemas.microsoft.com/office/drawing/2014/main" val="1972498549"/>
                    </a:ext>
                  </a:extLst>
                </a:gridCol>
              </a:tblGrid>
              <a:tr h="576664">
                <a:tc>
                  <a:txBody>
                    <a:bodyPr/>
                    <a:lstStyle/>
                    <a:p>
                      <a:pPr algn="ctr"/>
                      <a:r>
                        <a:rPr lang="en-US" sz="1600" u="sng" dirty="0">
                          <a:solidFill>
                            <a:sysClr val="windowText" lastClr="000000"/>
                          </a:solidFill>
                        </a:rPr>
                        <a:t>Country</a:t>
                      </a:r>
                    </a:p>
                  </a:txBody>
                  <a:tcPr>
                    <a:solidFill>
                      <a:schemeClr val="bg1">
                        <a:lumMod val="95000"/>
                      </a:schemeClr>
                    </a:solidFill>
                  </a:tcPr>
                </a:tc>
                <a:tc>
                  <a:txBody>
                    <a:bodyPr/>
                    <a:lstStyle/>
                    <a:p>
                      <a:pPr algn="ctr"/>
                      <a:r>
                        <a:rPr lang="en-US" sz="1600" u="sng" dirty="0">
                          <a:solidFill>
                            <a:sysClr val="windowText" lastClr="000000"/>
                          </a:solidFill>
                        </a:rPr>
                        <a:t>Remittances</a:t>
                      </a:r>
                    </a:p>
                    <a:p>
                      <a:pPr algn="ctr"/>
                      <a:r>
                        <a:rPr lang="en-US" sz="1600" u="sng" dirty="0">
                          <a:solidFill>
                            <a:sysClr val="windowText" lastClr="000000"/>
                          </a:solidFill>
                        </a:rPr>
                        <a:t>in 2019</a:t>
                      </a:r>
                    </a:p>
                  </a:txBody>
                  <a:tcPr>
                    <a:solidFill>
                      <a:schemeClr val="bg1">
                        <a:lumMod val="95000"/>
                      </a:schemeClr>
                    </a:solidFill>
                  </a:tcPr>
                </a:tc>
                <a:tc>
                  <a:txBody>
                    <a:bodyPr/>
                    <a:lstStyle/>
                    <a:p>
                      <a:pPr algn="ctr"/>
                      <a:r>
                        <a:rPr lang="en-US" sz="1600" u="sng" dirty="0">
                          <a:solidFill>
                            <a:sysClr val="windowText" lastClr="000000"/>
                          </a:solidFill>
                        </a:rPr>
                        <a:t>GDP 2019</a:t>
                      </a:r>
                    </a:p>
                  </a:txBody>
                  <a:tcPr>
                    <a:solidFill>
                      <a:schemeClr val="bg1">
                        <a:lumMod val="95000"/>
                      </a:schemeClr>
                    </a:solidFill>
                  </a:tcPr>
                </a:tc>
                <a:tc>
                  <a:txBody>
                    <a:bodyPr/>
                    <a:lstStyle/>
                    <a:p>
                      <a:pPr algn="ctr"/>
                      <a:r>
                        <a:rPr lang="en-US" sz="1600" u="sng" dirty="0">
                          <a:solidFill>
                            <a:sysClr val="windowText" lastClr="000000"/>
                          </a:solidFill>
                        </a:rPr>
                        <a:t>% of GDP</a:t>
                      </a:r>
                    </a:p>
                  </a:txBody>
                  <a:tcPr>
                    <a:solidFill>
                      <a:schemeClr val="bg1">
                        <a:lumMod val="95000"/>
                      </a:schemeClr>
                    </a:solidFill>
                  </a:tcPr>
                </a:tc>
                <a:extLst>
                  <a:ext uri="{0D108BD9-81ED-4DB2-BD59-A6C34878D82A}">
                    <a16:rowId xmlns:a16="http://schemas.microsoft.com/office/drawing/2014/main" val="17307666"/>
                  </a:ext>
                </a:extLst>
              </a:tr>
              <a:tr h="333858">
                <a:tc>
                  <a:txBody>
                    <a:bodyPr/>
                    <a:lstStyle/>
                    <a:p>
                      <a:pPr algn="ctr"/>
                      <a:r>
                        <a:rPr lang="en-US" sz="1600" dirty="0">
                          <a:solidFill>
                            <a:sysClr val="windowText" lastClr="000000"/>
                          </a:solidFill>
                        </a:rPr>
                        <a:t>Haiti</a:t>
                      </a:r>
                    </a:p>
                  </a:txBody>
                  <a:tcPr/>
                </a:tc>
                <a:tc>
                  <a:txBody>
                    <a:bodyPr/>
                    <a:lstStyle/>
                    <a:p>
                      <a:pPr algn="ctr"/>
                      <a:r>
                        <a:rPr lang="en-US" sz="1600" dirty="0">
                          <a:solidFill>
                            <a:sysClr val="windowText" lastClr="000000"/>
                          </a:solidFill>
                        </a:rPr>
                        <a:t>$3.4 Billion</a:t>
                      </a:r>
                    </a:p>
                  </a:txBody>
                  <a:tcPr/>
                </a:tc>
                <a:tc>
                  <a:txBody>
                    <a:bodyPr/>
                    <a:lstStyle/>
                    <a:p>
                      <a:pPr algn="ctr"/>
                      <a:r>
                        <a:rPr lang="en-US" sz="1600" dirty="0">
                          <a:solidFill>
                            <a:sysClr val="windowText" lastClr="000000"/>
                          </a:solidFill>
                        </a:rPr>
                        <a:t>$10.0 Billion</a:t>
                      </a:r>
                    </a:p>
                  </a:txBody>
                  <a:tcPr/>
                </a:tc>
                <a:tc>
                  <a:txBody>
                    <a:bodyPr/>
                    <a:lstStyle/>
                    <a:p>
                      <a:pPr algn="ctr"/>
                      <a:r>
                        <a:rPr lang="en-US" sz="1600" dirty="0">
                          <a:solidFill>
                            <a:sysClr val="windowText" lastClr="000000"/>
                          </a:solidFill>
                        </a:rPr>
                        <a:t>34.0%</a:t>
                      </a:r>
                    </a:p>
                  </a:txBody>
                  <a:tcPr/>
                </a:tc>
                <a:extLst>
                  <a:ext uri="{0D108BD9-81ED-4DB2-BD59-A6C34878D82A}">
                    <a16:rowId xmlns:a16="http://schemas.microsoft.com/office/drawing/2014/main" val="3582221930"/>
                  </a:ext>
                </a:extLst>
              </a:tr>
              <a:tr h="333858">
                <a:tc>
                  <a:txBody>
                    <a:bodyPr/>
                    <a:lstStyle/>
                    <a:p>
                      <a:pPr algn="ctr"/>
                      <a:r>
                        <a:rPr lang="en-US" sz="1600" dirty="0">
                          <a:solidFill>
                            <a:sysClr val="windowText" lastClr="000000"/>
                          </a:solidFill>
                        </a:rPr>
                        <a:t>Honduras</a:t>
                      </a:r>
                    </a:p>
                  </a:txBody>
                  <a:tcPr/>
                </a:tc>
                <a:tc>
                  <a:txBody>
                    <a:bodyPr/>
                    <a:lstStyle/>
                    <a:p>
                      <a:pPr algn="ctr"/>
                      <a:r>
                        <a:rPr lang="en-US" sz="1600" dirty="0">
                          <a:solidFill>
                            <a:sysClr val="windowText" lastClr="000000"/>
                          </a:solidFill>
                        </a:rPr>
                        <a:t>$5.4 Billion</a:t>
                      </a:r>
                    </a:p>
                  </a:txBody>
                  <a:tcPr/>
                </a:tc>
                <a:tc>
                  <a:txBody>
                    <a:bodyPr/>
                    <a:lstStyle/>
                    <a:p>
                      <a:pPr algn="ctr"/>
                      <a:r>
                        <a:rPr lang="en-US" sz="1600" dirty="0">
                          <a:solidFill>
                            <a:sysClr val="windowText" lastClr="000000"/>
                          </a:solidFill>
                        </a:rPr>
                        <a:t>$24.9 Billion</a:t>
                      </a:r>
                    </a:p>
                  </a:txBody>
                  <a:tcPr/>
                </a:tc>
                <a:tc>
                  <a:txBody>
                    <a:bodyPr/>
                    <a:lstStyle/>
                    <a:p>
                      <a:pPr algn="ctr"/>
                      <a:r>
                        <a:rPr lang="en-US" sz="1600" dirty="0">
                          <a:solidFill>
                            <a:sysClr val="windowText" lastClr="000000"/>
                          </a:solidFill>
                        </a:rPr>
                        <a:t>21.8%</a:t>
                      </a:r>
                    </a:p>
                  </a:txBody>
                  <a:tcPr/>
                </a:tc>
                <a:extLst>
                  <a:ext uri="{0D108BD9-81ED-4DB2-BD59-A6C34878D82A}">
                    <a16:rowId xmlns:a16="http://schemas.microsoft.com/office/drawing/2014/main" val="1416063612"/>
                  </a:ext>
                </a:extLst>
              </a:tr>
              <a:tr h="333858">
                <a:tc>
                  <a:txBody>
                    <a:bodyPr/>
                    <a:lstStyle/>
                    <a:p>
                      <a:pPr algn="ctr"/>
                      <a:r>
                        <a:rPr lang="en-US" sz="1600" dirty="0">
                          <a:solidFill>
                            <a:sysClr val="windowText" lastClr="000000"/>
                          </a:solidFill>
                        </a:rPr>
                        <a:t>El Salvador</a:t>
                      </a:r>
                    </a:p>
                  </a:txBody>
                  <a:tcPr/>
                </a:tc>
                <a:tc>
                  <a:txBody>
                    <a:bodyPr/>
                    <a:lstStyle/>
                    <a:p>
                      <a:pPr algn="ctr"/>
                      <a:r>
                        <a:rPr lang="en-US" sz="1600" dirty="0">
                          <a:solidFill>
                            <a:sysClr val="windowText" lastClr="000000"/>
                          </a:solidFill>
                        </a:rPr>
                        <a:t>$5.7 Billion</a:t>
                      </a:r>
                    </a:p>
                  </a:txBody>
                  <a:tcPr/>
                </a:tc>
                <a:tc>
                  <a:txBody>
                    <a:bodyPr/>
                    <a:lstStyle/>
                    <a:p>
                      <a:pPr algn="ctr"/>
                      <a:r>
                        <a:rPr lang="en-US" sz="1600" dirty="0">
                          <a:solidFill>
                            <a:sysClr val="windowText" lastClr="000000"/>
                          </a:solidFill>
                        </a:rPr>
                        <a:t>$26.0 Billion</a:t>
                      </a:r>
                    </a:p>
                  </a:txBody>
                  <a:tcPr/>
                </a:tc>
                <a:tc>
                  <a:txBody>
                    <a:bodyPr/>
                    <a:lstStyle/>
                    <a:p>
                      <a:pPr algn="ctr"/>
                      <a:r>
                        <a:rPr lang="en-US" sz="1600" dirty="0">
                          <a:solidFill>
                            <a:sysClr val="windowText" lastClr="000000"/>
                          </a:solidFill>
                        </a:rPr>
                        <a:t>21.7%</a:t>
                      </a:r>
                    </a:p>
                  </a:txBody>
                  <a:tcPr/>
                </a:tc>
                <a:extLst>
                  <a:ext uri="{0D108BD9-81ED-4DB2-BD59-A6C34878D82A}">
                    <a16:rowId xmlns:a16="http://schemas.microsoft.com/office/drawing/2014/main" val="50194155"/>
                  </a:ext>
                </a:extLst>
              </a:tr>
              <a:tr h="333858">
                <a:tc>
                  <a:txBody>
                    <a:bodyPr/>
                    <a:lstStyle/>
                    <a:p>
                      <a:pPr algn="ctr"/>
                      <a:r>
                        <a:rPr lang="en-US" sz="1600" dirty="0">
                          <a:solidFill>
                            <a:sysClr val="windowText" lastClr="000000"/>
                          </a:solidFill>
                        </a:rPr>
                        <a:t>Nicaragua</a:t>
                      </a:r>
                    </a:p>
                  </a:txBody>
                  <a:tcPr/>
                </a:tc>
                <a:tc>
                  <a:txBody>
                    <a:bodyPr/>
                    <a:lstStyle/>
                    <a:p>
                      <a:pPr algn="ctr"/>
                      <a:r>
                        <a:rPr lang="en-US" sz="1600" dirty="0">
                          <a:solidFill>
                            <a:sysClr val="windowText" lastClr="000000"/>
                          </a:solidFill>
                        </a:rPr>
                        <a:t>$1.7 Billion</a:t>
                      </a:r>
                    </a:p>
                  </a:txBody>
                  <a:tcPr/>
                </a:tc>
                <a:tc>
                  <a:txBody>
                    <a:bodyPr/>
                    <a:lstStyle/>
                    <a:p>
                      <a:pPr algn="ctr"/>
                      <a:r>
                        <a:rPr lang="en-US" sz="1600" dirty="0">
                          <a:solidFill>
                            <a:sysClr val="windowText" lastClr="000000"/>
                          </a:solidFill>
                        </a:rPr>
                        <a:t>$12.5 Billon</a:t>
                      </a:r>
                    </a:p>
                  </a:txBody>
                  <a:tcPr/>
                </a:tc>
                <a:tc>
                  <a:txBody>
                    <a:bodyPr/>
                    <a:lstStyle/>
                    <a:p>
                      <a:pPr algn="ctr"/>
                      <a:r>
                        <a:rPr lang="en-US" sz="1600" dirty="0">
                          <a:solidFill>
                            <a:sysClr val="windowText" lastClr="000000"/>
                          </a:solidFill>
                        </a:rPr>
                        <a:t>13.6%</a:t>
                      </a:r>
                    </a:p>
                  </a:txBody>
                  <a:tcPr/>
                </a:tc>
                <a:extLst>
                  <a:ext uri="{0D108BD9-81ED-4DB2-BD59-A6C34878D82A}">
                    <a16:rowId xmlns:a16="http://schemas.microsoft.com/office/drawing/2014/main" val="4290390705"/>
                  </a:ext>
                </a:extLst>
              </a:tr>
              <a:tr h="333858">
                <a:tc>
                  <a:txBody>
                    <a:bodyPr/>
                    <a:lstStyle/>
                    <a:p>
                      <a:pPr algn="ctr"/>
                      <a:r>
                        <a:rPr lang="en-US" sz="1600" dirty="0">
                          <a:solidFill>
                            <a:sysClr val="windowText" lastClr="000000"/>
                          </a:solidFill>
                        </a:rPr>
                        <a:t>Guatemala</a:t>
                      </a:r>
                    </a:p>
                  </a:txBody>
                  <a:tcPr/>
                </a:tc>
                <a:tc>
                  <a:txBody>
                    <a:bodyPr/>
                    <a:lstStyle/>
                    <a:p>
                      <a:pPr algn="ctr"/>
                      <a:r>
                        <a:rPr lang="en-US" sz="1600" dirty="0">
                          <a:solidFill>
                            <a:sysClr val="windowText" lastClr="000000"/>
                          </a:solidFill>
                        </a:rPr>
                        <a:t>$10.5 Billion</a:t>
                      </a:r>
                    </a:p>
                  </a:txBody>
                  <a:tcPr/>
                </a:tc>
                <a:tc>
                  <a:txBody>
                    <a:bodyPr/>
                    <a:lstStyle/>
                    <a:p>
                      <a:pPr algn="ctr"/>
                      <a:r>
                        <a:rPr lang="en-US" sz="1600" dirty="0">
                          <a:solidFill>
                            <a:sysClr val="windowText" lastClr="000000"/>
                          </a:solidFill>
                        </a:rPr>
                        <a:t>$85.3 Billion</a:t>
                      </a:r>
                    </a:p>
                  </a:txBody>
                  <a:tcPr/>
                </a:tc>
                <a:tc>
                  <a:txBody>
                    <a:bodyPr/>
                    <a:lstStyle/>
                    <a:p>
                      <a:pPr algn="ctr"/>
                      <a:r>
                        <a:rPr lang="en-US" sz="1600" dirty="0">
                          <a:solidFill>
                            <a:sysClr val="windowText" lastClr="000000"/>
                          </a:solidFill>
                        </a:rPr>
                        <a:t>12.3%</a:t>
                      </a:r>
                    </a:p>
                  </a:txBody>
                  <a:tcPr/>
                </a:tc>
                <a:extLst>
                  <a:ext uri="{0D108BD9-81ED-4DB2-BD59-A6C34878D82A}">
                    <a16:rowId xmlns:a16="http://schemas.microsoft.com/office/drawing/2014/main" val="2103938219"/>
                  </a:ext>
                </a:extLst>
              </a:tr>
            </a:tbl>
          </a:graphicData>
        </a:graphic>
      </p:graphicFrame>
      <p:sp>
        <p:nvSpPr>
          <p:cNvPr id="10" name="TextBox 9">
            <a:extLst>
              <a:ext uri="{FF2B5EF4-FFF2-40B4-BE49-F238E27FC236}">
                <a16:creationId xmlns:a16="http://schemas.microsoft.com/office/drawing/2014/main" id="{C902A6D9-76E8-8E48-8038-8344FDD9A92A}"/>
              </a:ext>
            </a:extLst>
          </p:cNvPr>
          <p:cNvSpPr txBox="1"/>
          <p:nvPr/>
        </p:nvSpPr>
        <p:spPr>
          <a:xfrm>
            <a:off x="6910086" y="2460065"/>
            <a:ext cx="5135518" cy="2062103"/>
          </a:xfrm>
          <a:prstGeom prst="rect">
            <a:avLst/>
          </a:prstGeom>
          <a:noFill/>
          <a:ln>
            <a:solidFill>
              <a:schemeClr val="tx1"/>
            </a:solidFill>
          </a:ln>
        </p:spPr>
        <p:txBody>
          <a:bodyPr wrap="square" rtlCol="0">
            <a:spAutoFit/>
          </a:bodyPr>
          <a:lstStyle/>
          <a:p>
            <a:pPr algn="ctr"/>
            <a:r>
              <a:rPr lang="en-US" sz="1600" dirty="0"/>
              <a:t>Total remittances to Latin American by immigrants amounted to $97 billion in 2019 with 37% going to Mexico. Mexican origin remittances from Florida, New York and Georgia averaged 20% higher than from Mexican origin residents in California. Remittance amounts are higher and frequency is greater reflecting fear of deportation. Overall growth is dropping but remittance amounts as share of income increased to over 20%.</a:t>
            </a:r>
            <a:endParaRPr lang="en-US" sz="1600" dirty="0">
              <a:effectLst/>
            </a:endParaRPr>
          </a:p>
        </p:txBody>
      </p:sp>
      <p:pic>
        <p:nvPicPr>
          <p:cNvPr id="12" name="Picture 11">
            <a:extLst>
              <a:ext uri="{FF2B5EF4-FFF2-40B4-BE49-F238E27FC236}">
                <a16:creationId xmlns:a16="http://schemas.microsoft.com/office/drawing/2014/main" id="{4CA92623-14E8-C945-B4DF-487BB61B6108}"/>
              </a:ext>
            </a:extLst>
          </p:cNvPr>
          <p:cNvPicPr>
            <a:picLocks noChangeAspect="1"/>
          </p:cNvPicPr>
          <p:nvPr/>
        </p:nvPicPr>
        <p:blipFill>
          <a:blip r:embed="rId3"/>
          <a:stretch>
            <a:fillRect/>
          </a:stretch>
        </p:blipFill>
        <p:spPr>
          <a:xfrm>
            <a:off x="6955078" y="4595421"/>
            <a:ext cx="4082535" cy="2242035"/>
          </a:xfrm>
          <a:prstGeom prst="rect">
            <a:avLst/>
          </a:prstGeom>
        </p:spPr>
      </p:pic>
      <p:sp>
        <p:nvSpPr>
          <p:cNvPr id="13" name="Oval 12">
            <a:extLst>
              <a:ext uri="{FF2B5EF4-FFF2-40B4-BE49-F238E27FC236}">
                <a16:creationId xmlns:a16="http://schemas.microsoft.com/office/drawing/2014/main" id="{A1F174A5-A8F4-9748-AB81-B53C09642635}"/>
              </a:ext>
            </a:extLst>
          </p:cNvPr>
          <p:cNvSpPr/>
          <p:nvPr/>
        </p:nvSpPr>
        <p:spPr>
          <a:xfrm>
            <a:off x="10232481" y="4986671"/>
            <a:ext cx="414550" cy="4295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2B61EA7-B280-6040-BDD9-F6315E374738}"/>
              </a:ext>
            </a:extLst>
          </p:cNvPr>
          <p:cNvSpPr txBox="1"/>
          <p:nvPr/>
        </p:nvSpPr>
        <p:spPr>
          <a:xfrm>
            <a:off x="10246936" y="6287898"/>
            <a:ext cx="1811714" cy="369332"/>
          </a:xfrm>
          <a:prstGeom prst="rect">
            <a:avLst/>
          </a:prstGeom>
          <a:noFill/>
          <a:ln>
            <a:solidFill>
              <a:schemeClr val="tx1"/>
            </a:solidFill>
          </a:ln>
        </p:spPr>
        <p:txBody>
          <a:bodyPr wrap="none" rtlCol="0">
            <a:spAutoFit/>
          </a:bodyPr>
          <a:lstStyle/>
          <a:p>
            <a:r>
              <a:rPr lang="en-US" dirty="0"/>
              <a:t>Florida – 713,518</a:t>
            </a:r>
          </a:p>
        </p:txBody>
      </p:sp>
      <p:sp>
        <p:nvSpPr>
          <p:cNvPr id="15" name="TextBox 14">
            <a:extLst>
              <a:ext uri="{FF2B5EF4-FFF2-40B4-BE49-F238E27FC236}">
                <a16:creationId xmlns:a16="http://schemas.microsoft.com/office/drawing/2014/main" id="{56246D8D-E9C4-9348-9A4D-061CB221D05F}"/>
              </a:ext>
            </a:extLst>
          </p:cNvPr>
          <p:cNvSpPr txBox="1"/>
          <p:nvPr/>
        </p:nvSpPr>
        <p:spPr>
          <a:xfrm>
            <a:off x="7135614" y="4673733"/>
            <a:ext cx="2818336" cy="707886"/>
          </a:xfrm>
          <a:prstGeom prst="rect">
            <a:avLst/>
          </a:prstGeom>
          <a:noFill/>
          <a:ln>
            <a:solidFill>
              <a:schemeClr val="tx1"/>
            </a:solidFill>
          </a:ln>
        </p:spPr>
        <p:txBody>
          <a:bodyPr wrap="none" rtlCol="0">
            <a:spAutoFit/>
          </a:bodyPr>
          <a:lstStyle/>
          <a:p>
            <a:pPr algn="ctr"/>
            <a:r>
              <a:rPr lang="en-US" sz="2000" dirty="0"/>
              <a:t>Mexican Origin Residents</a:t>
            </a:r>
          </a:p>
          <a:p>
            <a:pPr algn="ctr"/>
            <a:r>
              <a:rPr lang="en-US" sz="2000" dirty="0"/>
              <a:t>In US – 36.1 million</a:t>
            </a:r>
          </a:p>
        </p:txBody>
      </p:sp>
      <p:cxnSp>
        <p:nvCxnSpPr>
          <p:cNvPr id="17" name="Straight Arrow Connector 16">
            <a:extLst>
              <a:ext uri="{FF2B5EF4-FFF2-40B4-BE49-F238E27FC236}">
                <a16:creationId xmlns:a16="http://schemas.microsoft.com/office/drawing/2014/main" id="{8AEA7709-51B6-4342-83A2-F3C293A7F3D7}"/>
              </a:ext>
            </a:extLst>
          </p:cNvPr>
          <p:cNvCxnSpPr>
            <a:cxnSpLocks/>
            <a:stCxn id="14" idx="1"/>
          </p:cNvCxnSpPr>
          <p:nvPr/>
        </p:nvCxnSpPr>
        <p:spPr>
          <a:xfrm flipH="1">
            <a:off x="9989091" y="6472564"/>
            <a:ext cx="257845" cy="147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FB4C9AB-1348-7F43-9E94-B81833C1EE37}"/>
              </a:ext>
            </a:extLst>
          </p:cNvPr>
          <p:cNvSpPr/>
          <p:nvPr/>
        </p:nvSpPr>
        <p:spPr>
          <a:xfrm>
            <a:off x="10647031" y="5552265"/>
            <a:ext cx="1083655" cy="646331"/>
          </a:xfrm>
          <a:prstGeom prst="rect">
            <a:avLst/>
          </a:prstGeom>
          <a:ln>
            <a:solidFill>
              <a:schemeClr val="tx1"/>
            </a:solidFill>
          </a:ln>
        </p:spPr>
        <p:txBody>
          <a:bodyPr wrap="square">
            <a:spAutoFit/>
          </a:bodyPr>
          <a:lstStyle/>
          <a:p>
            <a:pPr algn="ctr"/>
            <a:r>
              <a:rPr lang="en-US" dirty="0"/>
              <a:t>   Georgia  </a:t>
            </a:r>
          </a:p>
          <a:p>
            <a:pPr algn="ctr"/>
            <a:r>
              <a:rPr lang="en-US" dirty="0"/>
              <a:t>561,710</a:t>
            </a:r>
          </a:p>
        </p:txBody>
      </p:sp>
      <p:cxnSp>
        <p:nvCxnSpPr>
          <p:cNvPr id="22" name="Straight Arrow Connector 21">
            <a:extLst>
              <a:ext uri="{FF2B5EF4-FFF2-40B4-BE49-F238E27FC236}">
                <a16:creationId xmlns:a16="http://schemas.microsoft.com/office/drawing/2014/main" id="{7A5AA782-DFBD-DF40-AB9D-C08FAE5772D8}"/>
              </a:ext>
            </a:extLst>
          </p:cNvPr>
          <p:cNvCxnSpPr>
            <a:cxnSpLocks/>
          </p:cNvCxnSpPr>
          <p:nvPr/>
        </p:nvCxnSpPr>
        <p:spPr>
          <a:xfrm flipH="1">
            <a:off x="9969273" y="5826233"/>
            <a:ext cx="677760" cy="372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EBF0D33-6763-FD4C-A0D0-0A6681C491A2}"/>
              </a:ext>
            </a:extLst>
          </p:cNvPr>
          <p:cNvSpPr/>
          <p:nvPr/>
        </p:nvSpPr>
        <p:spPr>
          <a:xfrm>
            <a:off x="9824078" y="6392671"/>
            <a:ext cx="314325" cy="3747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1BEB7D1-196A-134E-9EAB-E7236EE4112F}"/>
              </a:ext>
            </a:extLst>
          </p:cNvPr>
          <p:cNvSpPr/>
          <p:nvPr/>
        </p:nvSpPr>
        <p:spPr>
          <a:xfrm>
            <a:off x="10925554" y="4734320"/>
            <a:ext cx="1120050" cy="646331"/>
          </a:xfrm>
          <a:prstGeom prst="rect">
            <a:avLst/>
          </a:prstGeom>
          <a:ln>
            <a:solidFill>
              <a:schemeClr val="tx1"/>
            </a:solidFill>
          </a:ln>
        </p:spPr>
        <p:txBody>
          <a:bodyPr wrap="none">
            <a:spAutoFit/>
          </a:bodyPr>
          <a:lstStyle/>
          <a:p>
            <a:r>
              <a:rPr lang="en-US" dirty="0"/>
              <a:t>New York </a:t>
            </a:r>
          </a:p>
          <a:p>
            <a:r>
              <a:rPr lang="en-US" dirty="0"/>
              <a:t>477,194</a:t>
            </a:r>
          </a:p>
        </p:txBody>
      </p:sp>
      <p:sp>
        <p:nvSpPr>
          <p:cNvPr id="28" name="Oval 27">
            <a:extLst>
              <a:ext uri="{FF2B5EF4-FFF2-40B4-BE49-F238E27FC236}">
                <a16:creationId xmlns:a16="http://schemas.microsoft.com/office/drawing/2014/main" id="{4CA17B09-5B4A-7946-958C-EADC796CBC6C}"/>
              </a:ext>
            </a:extLst>
          </p:cNvPr>
          <p:cNvSpPr/>
          <p:nvPr/>
        </p:nvSpPr>
        <p:spPr>
          <a:xfrm>
            <a:off x="9639040" y="6038780"/>
            <a:ext cx="330233" cy="369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a:extLst>
              <a:ext uri="{FF2B5EF4-FFF2-40B4-BE49-F238E27FC236}">
                <a16:creationId xmlns:a16="http://schemas.microsoft.com/office/drawing/2014/main" id="{E43208E5-82FE-2B41-8ECA-87B347C1D55E}"/>
              </a:ext>
            </a:extLst>
          </p:cNvPr>
          <p:cNvCxnSpPr>
            <a:cxnSpLocks/>
          </p:cNvCxnSpPr>
          <p:nvPr/>
        </p:nvCxnSpPr>
        <p:spPr>
          <a:xfrm flipH="1">
            <a:off x="10440229" y="5100845"/>
            <a:ext cx="475724" cy="156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16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DB3290D-2890-7E4E-A4D7-9316F5C62CD4}"/>
              </a:ext>
            </a:extLst>
          </p:cNvPr>
          <p:cNvPicPr>
            <a:picLocks noGrp="1" noChangeAspect="1"/>
          </p:cNvPicPr>
          <p:nvPr>
            <p:ph idx="1"/>
          </p:nvPr>
        </p:nvPicPr>
        <p:blipFill>
          <a:blip r:embed="rId2"/>
          <a:stretch>
            <a:fillRect/>
          </a:stretch>
        </p:blipFill>
        <p:spPr>
          <a:xfrm>
            <a:off x="0" y="115748"/>
            <a:ext cx="9562005" cy="6485078"/>
          </a:xfrm>
          <a:prstGeom prst="rect">
            <a:avLst/>
          </a:prstGeom>
        </p:spPr>
      </p:pic>
      <p:sp>
        <p:nvSpPr>
          <p:cNvPr id="7" name="TextBox 6">
            <a:extLst>
              <a:ext uri="{FF2B5EF4-FFF2-40B4-BE49-F238E27FC236}">
                <a16:creationId xmlns:a16="http://schemas.microsoft.com/office/drawing/2014/main" id="{E9853F2B-5DC4-744A-9003-99E883122258}"/>
              </a:ext>
            </a:extLst>
          </p:cNvPr>
          <p:cNvSpPr txBox="1"/>
          <p:nvPr/>
        </p:nvSpPr>
        <p:spPr>
          <a:xfrm>
            <a:off x="9562005" y="156966"/>
            <a:ext cx="2525221" cy="6247864"/>
          </a:xfrm>
          <a:prstGeom prst="rect">
            <a:avLst/>
          </a:prstGeom>
          <a:solidFill>
            <a:schemeClr val="accent2">
              <a:lumMod val="20000"/>
              <a:lumOff val="80000"/>
            </a:schemeClr>
          </a:solidFill>
        </p:spPr>
        <p:txBody>
          <a:bodyPr wrap="square" rtlCol="0">
            <a:spAutoFit/>
          </a:bodyPr>
          <a:lstStyle/>
          <a:p>
            <a:pPr algn="ctr"/>
            <a:r>
              <a:rPr lang="en-US" sz="1600" b="1" dirty="0"/>
              <a:t>Saliendo Adelante Report</a:t>
            </a:r>
          </a:p>
          <a:p>
            <a:pPr algn="ctr"/>
            <a:r>
              <a:rPr lang="en-US" sz="1600" b="1" dirty="0"/>
              <a:t>Findings &amp; Recommendations</a:t>
            </a:r>
          </a:p>
          <a:p>
            <a:pPr algn="ctr"/>
            <a:r>
              <a:rPr lang="en-US" sz="1200" dirty="0"/>
              <a:t>(</a:t>
            </a:r>
            <a:r>
              <a:rPr lang="en-US" sz="1200" dirty="0">
                <a:hlinkClick r:id="rId3"/>
              </a:rPr>
              <a:t>http://www.creativeassociatesinternational.com/wp-content/uploads/2019/09/Migration-Study-Brief.pdf</a:t>
            </a:r>
            <a:r>
              <a:rPr lang="en-US" sz="1200" dirty="0"/>
              <a:t>)</a:t>
            </a:r>
          </a:p>
          <a:p>
            <a:pPr algn="ctr"/>
            <a:endParaRPr lang="en-US" sz="800" dirty="0"/>
          </a:p>
          <a:p>
            <a:r>
              <a:rPr lang="en-US" sz="1600" dirty="0"/>
              <a:t>1.  Migration is highly localized &amp; requires strong focus on high-migration areas.</a:t>
            </a:r>
          </a:p>
          <a:p>
            <a:endParaRPr lang="en-US" sz="800" dirty="0"/>
          </a:p>
          <a:p>
            <a:r>
              <a:rPr lang="en-US" sz="1600" dirty="0"/>
              <a:t>2. Economics are driving migration and economic development must be a key goal of mitigation programs.</a:t>
            </a:r>
          </a:p>
          <a:p>
            <a:endParaRPr lang="en-US" sz="800" dirty="0"/>
          </a:p>
          <a:p>
            <a:r>
              <a:rPr lang="en-US" sz="1600" dirty="0"/>
              <a:t>3. Youth are most likely to migrate – meeting their needs is key to stopping out migration.</a:t>
            </a:r>
          </a:p>
          <a:p>
            <a:endParaRPr lang="en-US" sz="800" dirty="0"/>
          </a:p>
          <a:p>
            <a:r>
              <a:rPr lang="en-US" sz="1600" dirty="0"/>
              <a:t>4.Victimization is a factor in migration &amp; promoting local rule of law and security is important to address victimization of all types.</a:t>
            </a:r>
          </a:p>
        </p:txBody>
      </p:sp>
    </p:spTree>
    <p:extLst>
      <p:ext uri="{BB962C8B-B14F-4D97-AF65-F5344CB8AC3E}">
        <p14:creationId xmlns:p14="http://schemas.microsoft.com/office/powerpoint/2010/main" val="1487207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ervices.smartdraw.com/fileconversion/f713645c-e7ea-4850-ac56-8e6a45df5393/2/?fileName=Remittances%20-%202019%20-%20Final%20with%20Tables.png">
            <a:extLst>
              <a:ext uri="{FF2B5EF4-FFF2-40B4-BE49-F238E27FC236}">
                <a16:creationId xmlns:a16="http://schemas.microsoft.com/office/drawing/2014/main" id="{E7B3D4D0-536E-9749-94BA-DF512E206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97" y="0"/>
            <a:ext cx="995954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77E6E5-DA9D-264D-9313-37D9EBE3DB76}"/>
              </a:ext>
            </a:extLst>
          </p:cNvPr>
          <p:cNvSpPr txBox="1"/>
          <p:nvPr/>
        </p:nvSpPr>
        <p:spPr>
          <a:xfrm>
            <a:off x="9873049" y="111211"/>
            <a:ext cx="2211859" cy="2585323"/>
          </a:xfrm>
          <a:prstGeom prst="rect">
            <a:avLst/>
          </a:prstGeom>
          <a:solidFill>
            <a:schemeClr val="accent2">
              <a:lumMod val="20000"/>
              <a:lumOff val="80000"/>
            </a:schemeClr>
          </a:solidFill>
        </p:spPr>
        <p:txBody>
          <a:bodyPr wrap="square" rtlCol="0">
            <a:spAutoFit/>
          </a:bodyPr>
          <a:lstStyle/>
          <a:p>
            <a:pPr algn="ctr"/>
            <a:r>
              <a:rPr lang="en-US" dirty="0"/>
              <a:t>Venezuela has seen</a:t>
            </a:r>
          </a:p>
          <a:p>
            <a:pPr algn="ctr"/>
            <a:r>
              <a:rPr lang="en-US" dirty="0"/>
              <a:t>a major out migration</a:t>
            </a:r>
          </a:p>
          <a:p>
            <a:pPr algn="ctr"/>
            <a:r>
              <a:rPr lang="en-US" dirty="0"/>
              <a:t>of citizens to Latin</a:t>
            </a:r>
          </a:p>
          <a:p>
            <a:pPr algn="ctr"/>
            <a:r>
              <a:rPr lang="en-US" dirty="0"/>
              <a:t>America and the US.</a:t>
            </a:r>
          </a:p>
          <a:p>
            <a:pPr algn="ctr"/>
            <a:r>
              <a:rPr lang="en-US" dirty="0"/>
              <a:t>By 2020, it is projected that 5.7 million Venezuelans will be living outside the country. </a:t>
            </a:r>
          </a:p>
        </p:txBody>
      </p:sp>
      <p:sp>
        <p:nvSpPr>
          <p:cNvPr id="6" name="TextBox 5">
            <a:extLst>
              <a:ext uri="{FF2B5EF4-FFF2-40B4-BE49-F238E27FC236}">
                <a16:creationId xmlns:a16="http://schemas.microsoft.com/office/drawing/2014/main" id="{2EFC2090-0680-EA48-85DC-141C406A0200}"/>
              </a:ext>
            </a:extLst>
          </p:cNvPr>
          <p:cNvSpPr txBox="1"/>
          <p:nvPr/>
        </p:nvSpPr>
        <p:spPr>
          <a:xfrm>
            <a:off x="9873048" y="2773436"/>
            <a:ext cx="2211859" cy="3970318"/>
          </a:xfrm>
          <a:prstGeom prst="rect">
            <a:avLst/>
          </a:prstGeom>
          <a:solidFill>
            <a:schemeClr val="accent2">
              <a:lumMod val="20000"/>
              <a:lumOff val="80000"/>
            </a:schemeClr>
          </a:solidFill>
        </p:spPr>
        <p:txBody>
          <a:bodyPr wrap="square" rtlCol="0">
            <a:spAutoFit/>
          </a:bodyPr>
          <a:lstStyle/>
          <a:p>
            <a:pPr algn="ctr"/>
            <a:r>
              <a:rPr lang="en-US" dirty="0"/>
              <a:t>With 70% of immigrants sending up to 25% of their income, there is a tremendous surge of remittances to Venezuela.  Total remittances are up 28.1% for 2019.  Immigrants in the US are sending the most remittances per individual with $3,000 annually.</a:t>
            </a:r>
          </a:p>
        </p:txBody>
      </p:sp>
    </p:spTree>
    <p:extLst>
      <p:ext uri="{BB962C8B-B14F-4D97-AF65-F5344CB8AC3E}">
        <p14:creationId xmlns:p14="http://schemas.microsoft.com/office/powerpoint/2010/main" val="742717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537</Words>
  <Application>Microsoft Macintosh PowerPoint</Application>
  <PresentationFormat>Widescreen</PresentationFormat>
  <Paragraphs>63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Maxey</dc:creator>
  <cp:lastModifiedBy>Michael Maxey</cp:lastModifiedBy>
  <cp:revision>18</cp:revision>
  <dcterms:created xsi:type="dcterms:W3CDTF">2020-03-25T14:38:37Z</dcterms:created>
  <dcterms:modified xsi:type="dcterms:W3CDTF">2020-03-26T16:11:04Z</dcterms:modified>
</cp:coreProperties>
</file>